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omments/modernComment_10A_0.xml" ContentType="application/vnd.ms-powerpoint.comment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comments/modernComment_125_0.xml" ContentType="application/vnd.ms-powerpoint.comment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comments/modernComment_129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29"/>
  </p:notesMasterIdLst>
  <p:handoutMasterIdLst>
    <p:handoutMasterId r:id="rId30"/>
  </p:handoutMasterIdLst>
  <p:sldIdLst>
    <p:sldId id="256" r:id="rId3"/>
    <p:sldId id="257" r:id="rId4"/>
    <p:sldId id="260" r:id="rId5"/>
    <p:sldId id="265" r:id="rId6"/>
    <p:sldId id="264" r:id="rId7"/>
    <p:sldId id="306" r:id="rId8"/>
    <p:sldId id="261" r:id="rId9"/>
    <p:sldId id="266" r:id="rId10"/>
    <p:sldId id="269" r:id="rId11"/>
    <p:sldId id="287" r:id="rId12"/>
    <p:sldId id="288" r:id="rId13"/>
    <p:sldId id="307" r:id="rId14"/>
    <p:sldId id="262" r:id="rId15"/>
    <p:sldId id="270" r:id="rId16"/>
    <p:sldId id="271" r:id="rId17"/>
    <p:sldId id="305" r:id="rId18"/>
    <p:sldId id="301" r:id="rId19"/>
    <p:sldId id="302" r:id="rId20"/>
    <p:sldId id="303" r:id="rId21"/>
    <p:sldId id="291" r:id="rId22"/>
    <p:sldId id="263" r:id="rId23"/>
    <p:sldId id="293" r:id="rId24"/>
    <p:sldId id="294" r:id="rId25"/>
    <p:sldId id="310" r:id="rId26"/>
    <p:sldId id="297" r:id="rId27"/>
    <p:sldId id="295"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5" userDrawn="1">
          <p15:clr>
            <a:srgbClr val="A4A3A4"/>
          </p15:clr>
        </p15:guide>
        <p15:guide id="2" pos="1591" userDrawn="1">
          <p15:clr>
            <a:srgbClr val="A4A3A4"/>
          </p15:clr>
        </p15:guide>
        <p15:guide id="3" orient="horz" pos="173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5DD1CD9-D8B7-0801-E65C-F03EF85EAF3B}" name="钧文 郑" initials="钧郑" userId="59a1aabeff605f5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4F56"/>
    <a:srgbClr val="5B6A74"/>
    <a:srgbClr val="DCE1E4"/>
    <a:srgbClr val="D7B26C"/>
    <a:srgbClr val="B2BCC2"/>
    <a:srgbClr val="C9D0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92" d="100"/>
          <a:sy n="92" d="100"/>
        </p:scale>
        <p:origin x="53" y="653"/>
      </p:cViewPr>
      <p:guideLst>
        <p:guide orient="horz" pos="1145"/>
        <p:guide pos="1591"/>
        <p:guide orient="horz" pos="17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6.xml"/></Relationships>
</file>

<file path=ppt/comments/modernComment_10A_0.xml><?xml version="1.0" encoding="utf-8"?>
<p188:cmLst xmlns:a="http://schemas.openxmlformats.org/drawingml/2006/main" xmlns:r="http://schemas.openxmlformats.org/officeDocument/2006/relationships" xmlns:p188="http://schemas.microsoft.com/office/powerpoint/2018/8/main">
  <p188:cm id="{3918F98C-E0DD-4526-9BF9-3F5ABC2E6472}" authorId="{75DD1CD9-D8B7-0801-E65C-F03EF85EAF3B}" created="2023-07-21T15:31:37.488">
    <pc:sldMkLst xmlns:pc="http://schemas.microsoft.com/office/powerpoint/2013/main/command">
      <pc:docMk/>
      <pc:sldMk cId="0" sldId="266"/>
    </pc:sldMkLst>
    <p188:txBody>
      <a:bodyPr/>
      <a:lstStyle/>
      <a:p>
        <a:r>
          <a:rPr lang="zh-CN" altLang="en-US"/>
          <a:t>超级豆时间</a:t>
        </a:r>
      </a:p>
    </p188:txBody>
  </p188:cm>
</p188:cmLst>
</file>

<file path=ppt/comments/modernComment_125_0.xml><?xml version="1.0" encoding="utf-8"?>
<p188:cmLst xmlns:a="http://schemas.openxmlformats.org/drawingml/2006/main" xmlns:r="http://schemas.openxmlformats.org/officeDocument/2006/relationships" xmlns:p188="http://schemas.microsoft.com/office/powerpoint/2018/8/main">
  <p188:cm id="{8D44C8FE-FA7F-48DA-BE3A-3E11C566F9E6}" authorId="{75DD1CD9-D8B7-0801-E65C-F03EF85EAF3B}" created="2023-07-21T14:59:12.273">
    <pc:sldMkLst xmlns:pc="http://schemas.microsoft.com/office/powerpoint/2013/main/command">
      <pc:docMk/>
      <pc:sldMk cId="0" sldId="293"/>
    </pc:sldMkLst>
    <p188:txBody>
      <a:bodyPr/>
      <a:lstStyle/>
      <a:p>
        <a:r>
          <a:rPr lang="zh-CN" altLang="en-US"/>
          <a:t>alg1是什么</a:t>
        </a:r>
      </a:p>
    </p188:txBody>
  </p188:cm>
</p188:cmLst>
</file>

<file path=ppt/comments/modernComment_129_0.xml><?xml version="1.0" encoding="utf-8"?>
<p188:cmLst xmlns:a="http://schemas.openxmlformats.org/drawingml/2006/main" xmlns:r="http://schemas.openxmlformats.org/officeDocument/2006/relationships" xmlns:p188="http://schemas.microsoft.com/office/powerpoint/2018/8/main">
  <p188:cm id="{2FDFC5BF-99C9-4897-ABD7-0F82E7C21D8A}" authorId="{75DD1CD9-D8B7-0801-E65C-F03EF85EAF3B}" created="2023-07-21T14:59:35.418">
    <pc:sldMkLst xmlns:pc="http://schemas.microsoft.com/office/powerpoint/2013/main/command">
      <pc:docMk/>
      <pc:sldMk cId="0" sldId="297"/>
    </pc:sldMkLst>
    <p188:txBody>
      <a:bodyPr/>
      <a:lstStyle/>
      <a:p>
        <a:r>
          <a:rPr lang="zh-CN" altLang="en-US"/>
          <a:t>迷宫遇到的困难</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2023/7/29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31034-E81D-4117-B158-548A61B44A49}" type="datetimeFigureOut">
              <a:rPr lang="zh-CN" altLang="en-US" smtClean="0"/>
              <a:t>2023/7/29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7AC649-8DD5-4A37-AD16-58559DE361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2023/7/29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2023/7/29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hyperlink" Target="mailto:xinyudou147@gmail.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21.xml"/><Relationship Id="rId7" Type="http://schemas.microsoft.com/office/2007/relationships/hdphoto" Target="../media/hdphoto2.wdp"/><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tags" Target="../tags/tag2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5.xml"/><Relationship Id="rId7" Type="http://schemas.microsoft.com/office/2007/relationships/hdphoto" Target="../media/hdphoto2.wdp"/><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tags" Target="../tags/tag26.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9.xml"/><Relationship Id="rId7" Type="http://schemas.openxmlformats.org/officeDocument/2006/relationships/slideLayout" Target="../slideLayouts/slideLayout7.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20.png"/><Relationship Id="rId5" Type="http://schemas.openxmlformats.org/officeDocument/2006/relationships/tags" Target="../tags/tag31.xml"/><Relationship Id="rId10" Type="http://schemas.openxmlformats.org/officeDocument/2006/relationships/image" Target="../media/image19.png"/><Relationship Id="rId4" Type="http://schemas.openxmlformats.org/officeDocument/2006/relationships/tags" Target="../tags/tag30.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3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3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7.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tags" Target="../tags/tag39.xml"/></Relationships>
</file>

<file path=ppt/slides/_rels/slide2.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slideLayout" Target="../slideLayouts/slideLayout7.xml"/><Relationship Id="rId4" Type="http://schemas.openxmlformats.org/officeDocument/2006/relationships/tags" Target="../tags/tag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40.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25_0.xml"/><Relationship Id="rId2" Type="http://schemas.openxmlformats.org/officeDocument/2006/relationships/slideLayout" Target="../slideLayouts/slideLayout7.xml"/><Relationship Id="rId1" Type="http://schemas.openxmlformats.org/officeDocument/2006/relationships/tags" Target="../tags/tag41.xml"/><Relationship Id="rId5" Type="http://schemas.openxmlformats.org/officeDocument/2006/relationships/image" Target="../media/image29.jpg"/><Relationship Id="rId4" Type="http://schemas.openxmlformats.org/officeDocument/2006/relationships/image" Target="../media/image28.jp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4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tags" Target="../tags/tag50.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11" Type="http://schemas.microsoft.com/office/2007/relationships/hdphoto" Target="../media/hdphoto2.wdp"/><Relationship Id="rId5" Type="http://schemas.openxmlformats.org/officeDocument/2006/relationships/tags" Target="../tags/tag47.xml"/><Relationship Id="rId10" Type="http://schemas.openxmlformats.org/officeDocument/2006/relationships/image" Target="../media/image3.png"/><Relationship Id="rId4" Type="http://schemas.openxmlformats.org/officeDocument/2006/relationships/tags" Target="../tags/tag46.xml"/><Relationship Id="rId9"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29_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10.xml"/><Relationship Id="rId7" Type="http://schemas.microsoft.com/office/2007/relationships/hdphoto" Target="../media/hdphoto2.wdp"/><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slideLayout" Target="../slideLayouts/slideLayout7.xml"/><Relationship Id="rId4" Type="http://schemas.openxmlformats.org/officeDocument/2006/relationships/tags" Target="../tags/tag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11.png"/><Relationship Id="rId2" Type="http://schemas.microsoft.com/office/2018/10/relationships/comments" Target="../comments/modernComment_10A_0.xml"/><Relationship Id="rId16"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microsoft.com/office/2007/relationships/hdphoto" Target="../media/hdphoto2.wdp"/><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0.pn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8.png"/><Relationship Id="rId5" Type="http://schemas.openxmlformats.org/officeDocument/2006/relationships/tags" Target="../tags/tag16.xml"/><Relationship Id="rId15" Type="http://schemas.openxmlformats.org/officeDocument/2006/relationships/image" Target="../media/image16.png"/><Relationship Id="rId10" Type="http://schemas.microsoft.com/office/2007/relationships/hdphoto" Target="../media/hdphoto2.wdp"/><Relationship Id="rId4" Type="http://schemas.openxmlformats.org/officeDocument/2006/relationships/tags" Target="../tags/tag15.xml"/><Relationship Id="rId9" Type="http://schemas.openxmlformats.org/officeDocument/2006/relationships/image" Target="../media/image3.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C9D0D5"/>
          </a:fgClr>
          <a:bgClr>
            <a:schemeClr val="bg1"/>
          </a:bgClr>
        </a:pattFill>
        <a:effectLst/>
      </p:bgPr>
    </p:bg>
    <p:spTree>
      <p:nvGrpSpPr>
        <p:cNvPr id="1" name=""/>
        <p:cNvGrpSpPr/>
        <p:nvPr/>
      </p:nvGrpSpPr>
      <p:grpSpPr>
        <a:xfrm>
          <a:off x="0" y="0"/>
          <a:ext cx="0" cy="0"/>
          <a:chOff x="0" y="0"/>
          <a:chExt cx="0" cy="0"/>
        </a:xfrm>
      </p:grpSpPr>
      <p:grpSp>
        <p:nvGrpSpPr>
          <p:cNvPr id="85" name="组合 84"/>
          <p:cNvGrpSpPr/>
          <p:nvPr/>
        </p:nvGrpSpPr>
        <p:grpSpPr>
          <a:xfrm>
            <a:off x="-318784" y="-438150"/>
            <a:ext cx="2054282" cy="7742402"/>
            <a:chOff x="-318759" y="-438055"/>
            <a:chExt cx="2054231" cy="7742211"/>
          </a:xfrm>
        </p:grpSpPr>
        <p:grpSp>
          <p:nvGrpSpPr>
            <p:cNvPr id="18" name="组合 17"/>
            <p:cNvGrpSpPr/>
            <p:nvPr/>
          </p:nvGrpSpPr>
          <p:grpSpPr>
            <a:xfrm>
              <a:off x="-318758" y="-438055"/>
              <a:ext cx="2054230" cy="1341411"/>
              <a:chOff x="-318758" y="-438055"/>
              <a:chExt cx="2054230" cy="1341411"/>
            </a:xfrm>
          </p:grpSpPr>
          <p:sp>
            <p:nvSpPr>
              <p:cNvPr id="11" name="任意多边形 1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flipV="1">
              <a:off x="-318759" y="5962745"/>
              <a:ext cx="2054230" cy="1341411"/>
              <a:chOff x="-318758" y="-438055"/>
              <a:chExt cx="2054230" cy="1341411"/>
            </a:xfrm>
          </p:grpSpPr>
          <p:sp>
            <p:nvSpPr>
              <p:cNvPr id="20" name="任意多边形 19"/>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任意多边形 20"/>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89" name="组合 88"/>
          <p:cNvGrpSpPr/>
          <p:nvPr/>
        </p:nvGrpSpPr>
        <p:grpSpPr>
          <a:xfrm>
            <a:off x="9629471" y="-57386"/>
            <a:ext cx="4744029" cy="6972537"/>
            <a:chOff x="9629471" y="-57386"/>
            <a:chExt cx="4744029" cy="6972537"/>
          </a:xfrm>
        </p:grpSpPr>
        <p:sp>
          <p:nvSpPr>
            <p:cNvPr id="61" name="任意多边形 60"/>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4" name="组合 83"/>
            <p:cNvGrpSpPr/>
            <p:nvPr/>
          </p:nvGrpSpPr>
          <p:grpSpPr>
            <a:xfrm>
              <a:off x="9629471" y="-57386"/>
              <a:ext cx="2620422" cy="6972537"/>
              <a:chOff x="9629471" y="-57386"/>
              <a:chExt cx="2620422" cy="6972537"/>
            </a:xfrm>
          </p:grpSpPr>
          <p:sp>
            <p:nvSpPr>
              <p:cNvPr id="45" name="任意多边形 44"/>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9" name="文本框 48" descr="7b0a20202020227461726765744d6f64756c65223a20226b6f6e6c696e65666f6e7473220a7d0a"/>
          <p:cNvSpPr txBox="1"/>
          <p:nvPr/>
        </p:nvSpPr>
        <p:spPr>
          <a:xfrm>
            <a:off x="2188210" y="2486025"/>
            <a:ext cx="6668135" cy="1322070"/>
          </a:xfrm>
          <a:prstGeom prst="rect">
            <a:avLst/>
          </a:prstGeom>
          <a:noFill/>
        </p:spPr>
        <p:txBody>
          <a:bodyPr wrap="square" rtlCol="0">
            <a:spAutoFit/>
          </a:bodyPr>
          <a:lstStyle/>
          <a:p>
            <a:r>
              <a:rPr lang="en-US" sz="4000" dirty="0">
                <a:solidFill>
                  <a:srgbClr val="444F56"/>
                </a:solidFill>
                <a:latin typeface="汉仪文黑-55简" panose="00020600040101010101" charset="-122"/>
                <a:ea typeface="汉仪文黑-55简" panose="00020600040101010101" charset="-122"/>
                <a:cs typeface="汉仪文黑-55简" panose="00020600040101010101" charset="-122"/>
              </a:rPr>
              <a:t>Procedural Maze Algorithm Based on Pac-Man Game </a:t>
            </a:r>
          </a:p>
        </p:txBody>
      </p:sp>
      <p:sp>
        <p:nvSpPr>
          <p:cNvPr id="51" name="文本框 50"/>
          <p:cNvSpPr txBox="1"/>
          <p:nvPr/>
        </p:nvSpPr>
        <p:spPr>
          <a:xfrm>
            <a:off x="1423670" y="4210685"/>
            <a:ext cx="8118701" cy="1199515"/>
          </a:xfrm>
          <a:prstGeom prst="rect">
            <a:avLst/>
          </a:prstGeom>
          <a:noFill/>
        </p:spPr>
        <p:txBody>
          <a:bodyPr wrap="square" rtlCol="0">
            <a:noAutofit/>
          </a:bodyPr>
          <a:lstStyle/>
          <a:p>
            <a:pPr algn="ctr"/>
            <a:r>
              <a:rPr lang="en-US" altLang="zh-CN" dirty="0">
                <a:solidFill>
                  <a:srgbClr val="444F56"/>
                </a:solidFill>
                <a:latin typeface="汉仪文黑-55简" panose="00020600040101010101" charset="-122"/>
                <a:ea typeface="汉仪文黑-55简" panose="00020600040101010101" charset="-122"/>
              </a:rPr>
              <a:t>Hongfan Liu, 784161169@qq.com, +86 15618122060</a:t>
            </a:r>
          </a:p>
          <a:p>
            <a:pPr algn="ctr"/>
            <a:r>
              <a:rPr lang="en-US" altLang="zh-CN" dirty="0">
                <a:solidFill>
                  <a:srgbClr val="444F56"/>
                </a:solidFill>
                <a:latin typeface="汉仪文黑-55简" panose="00020600040101010101" charset="-122"/>
                <a:ea typeface="汉仪文黑-55简" panose="00020600040101010101" charset="-122"/>
              </a:rPr>
              <a:t> </a:t>
            </a:r>
          </a:p>
          <a:p>
            <a:pPr algn="ctr"/>
            <a:r>
              <a:rPr lang="en-US" altLang="zh-CN" dirty="0">
                <a:solidFill>
                  <a:srgbClr val="444F56"/>
                </a:solidFill>
                <a:latin typeface="汉仪文黑-55简" panose="00020600040101010101" charset="-122"/>
                <a:ea typeface="汉仪文黑-55简" panose="00020600040101010101" charset="-122"/>
              </a:rPr>
              <a:t>Kwan Man Cheng, chengkwanman12138@gmail.com, +86 18301601708</a:t>
            </a:r>
          </a:p>
          <a:p>
            <a:pPr algn="ctr"/>
            <a:r>
              <a:rPr lang="en-US" altLang="zh-CN" dirty="0">
                <a:solidFill>
                  <a:srgbClr val="444F56"/>
                </a:solidFill>
                <a:latin typeface="汉仪文黑-55简" panose="00020600040101010101" charset="-122"/>
                <a:ea typeface="汉仪文黑-55简" panose="00020600040101010101" charset="-122"/>
              </a:rPr>
              <a:t> </a:t>
            </a:r>
          </a:p>
          <a:p>
            <a:pPr algn="ctr"/>
            <a:r>
              <a:rPr lang="en-US" altLang="zh-CN" dirty="0" err="1">
                <a:solidFill>
                  <a:srgbClr val="444F56"/>
                </a:solidFill>
                <a:latin typeface="汉仪文黑-55简" panose="00020600040101010101" charset="-122"/>
                <a:ea typeface="汉仪文黑-55简" panose="00020600040101010101" charset="-122"/>
              </a:rPr>
              <a:t>Xinyu</a:t>
            </a:r>
            <a:r>
              <a:rPr lang="en-US" altLang="zh-CN" dirty="0">
                <a:solidFill>
                  <a:srgbClr val="444F56"/>
                </a:solidFill>
                <a:latin typeface="汉仪文黑-55简" panose="00020600040101010101" charset="-122"/>
                <a:ea typeface="汉仪文黑-55简" panose="00020600040101010101" charset="-122"/>
              </a:rPr>
              <a:t> Dou, </a:t>
            </a:r>
            <a:r>
              <a:rPr lang="en-US" altLang="zh-CN" dirty="0">
                <a:solidFill>
                  <a:srgbClr val="444F56"/>
                </a:solidFill>
                <a:latin typeface="汉仪文黑-55简" panose="00020600040101010101" charset="-122"/>
                <a:ea typeface="汉仪文黑-55简" panose="00020600040101010101" charset="-122"/>
                <a:hlinkClick r:id="rId4"/>
              </a:rPr>
              <a:t>xinyudou147@gmail.com</a:t>
            </a:r>
            <a:r>
              <a:rPr lang="en-US" altLang="zh-CN" dirty="0">
                <a:solidFill>
                  <a:srgbClr val="444F56"/>
                </a:solidFill>
                <a:latin typeface="汉仪文黑-55简" panose="00020600040101010101" charset="-122"/>
                <a:ea typeface="汉仪文黑-55简" panose="00020600040101010101" charset="-122"/>
              </a:rPr>
              <a:t>, +1 8147532239</a:t>
            </a:r>
          </a:p>
        </p:txBody>
      </p:sp>
      <p:cxnSp>
        <p:nvCxnSpPr>
          <p:cNvPr id="54" name="直接连接符 53"/>
          <p:cNvCxnSpPr/>
          <p:nvPr/>
        </p:nvCxnSpPr>
        <p:spPr>
          <a:xfrm>
            <a:off x="2131922" y="4613711"/>
            <a:ext cx="7410450" cy="10160"/>
          </a:xfrm>
          <a:prstGeom prst="line">
            <a:avLst/>
          </a:prstGeom>
          <a:ln w="38100">
            <a:gradFill flip="none" rotWithShape="1">
              <a:gsLst>
                <a:gs pos="73000">
                  <a:srgbClr val="D7B26C">
                    <a:alpha val="49000"/>
                  </a:srgbClr>
                </a:gs>
                <a:gs pos="0">
                  <a:srgbClr val="D7B26C"/>
                </a:gs>
                <a:gs pos="29000">
                  <a:srgbClr val="D7B26C">
                    <a:alpha val="70000"/>
                  </a:srgbClr>
                </a:gs>
                <a:gs pos="100000">
                  <a:srgbClr val="D7B26C"/>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11" idx="2"/>
            <a:endCxn id="20" idx="2"/>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2013178" y="1312780"/>
            <a:ext cx="1363975" cy="824905"/>
            <a:chOff x="2013178" y="1064583"/>
            <a:chExt cx="1363975" cy="824905"/>
          </a:xfrm>
        </p:grpSpPr>
        <p:sp>
          <p:nvSpPr>
            <p:cNvPr id="38" name="任意多边形 37"/>
            <p:cNvSpPr/>
            <p:nvPr/>
          </p:nvSpPr>
          <p:spPr>
            <a:xfrm>
              <a:off x="2188284" y="1440298"/>
              <a:ext cx="972000" cy="449190"/>
            </a:xfrm>
            <a:custGeom>
              <a:avLst/>
              <a:gdLst>
                <a:gd name="connsiteX0" fmla="*/ 914400 w 914400"/>
                <a:gd name="connsiteY0" fmla="*/ 0 h 449190"/>
                <a:gd name="connsiteX1" fmla="*/ 914400 w 914400"/>
                <a:gd name="connsiteY1" fmla="*/ 351350 h 449190"/>
                <a:gd name="connsiteX2" fmla="*/ 457200 w 914400"/>
                <a:gd name="connsiteY2" fmla="*/ 449190 h 449190"/>
                <a:gd name="connsiteX3" fmla="*/ 201575 w 914400"/>
                <a:gd name="connsiteY3" fmla="*/ 432481 h 449190"/>
                <a:gd name="connsiteX4" fmla="*/ 0 w 914400"/>
                <a:gd name="connsiteY4" fmla="*/ 351350 h 449190"/>
                <a:gd name="connsiteX5" fmla="*/ 0 w 914400"/>
                <a:gd name="connsiteY5" fmla="*/ 0 h 449190"/>
                <a:gd name="connsiteX6" fmla="*/ 457200 w 914400"/>
                <a:gd name="connsiteY6" fmla="*/ 224585 h 4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449190">
                  <a:moveTo>
                    <a:pt x="914400" y="0"/>
                  </a:moveTo>
                  <a:lnTo>
                    <a:pt x="914400" y="351350"/>
                  </a:lnTo>
                  <a:cubicBezTo>
                    <a:pt x="914400" y="405386"/>
                    <a:pt x="709705" y="449190"/>
                    <a:pt x="457200" y="449190"/>
                  </a:cubicBezTo>
                  <a:cubicBezTo>
                    <a:pt x="362511" y="449190"/>
                    <a:pt x="274545" y="443030"/>
                    <a:pt x="201575" y="432481"/>
                  </a:cubicBezTo>
                  <a:cubicBezTo>
                    <a:pt x="79959" y="414898"/>
                    <a:pt x="0" y="385123"/>
                    <a:pt x="0" y="351350"/>
                  </a:cubicBezTo>
                  <a:lnTo>
                    <a:pt x="0" y="0"/>
                  </a:lnTo>
                  <a:lnTo>
                    <a:pt x="457200" y="224585"/>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2013178" y="1064583"/>
              <a:ext cx="1322212" cy="554985"/>
            </a:xfrm>
            <a:prstGeom prst="diamond">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a:off x="3293358" y="1342076"/>
              <a:ext cx="0" cy="322817"/>
            </a:xfrm>
            <a:prstGeom prst="line">
              <a:avLst/>
            </a:prstGeom>
            <a:ln w="38100">
              <a:solidFill>
                <a:srgbClr val="5B6A74"/>
              </a:solidFill>
            </a:ln>
          </p:spPr>
          <p:style>
            <a:lnRef idx="1">
              <a:schemeClr val="accent1"/>
            </a:lnRef>
            <a:fillRef idx="0">
              <a:schemeClr val="accent1"/>
            </a:fillRef>
            <a:effectRef idx="0">
              <a:schemeClr val="accent1"/>
            </a:effectRef>
            <a:fontRef idx="minor">
              <a:schemeClr val="tx1"/>
            </a:fontRef>
          </p:style>
        </p:cxnSp>
        <p:sp>
          <p:nvSpPr>
            <p:cNvPr id="7" name="等腰三角形 6"/>
            <p:cNvSpPr/>
            <p:nvPr/>
          </p:nvSpPr>
          <p:spPr>
            <a:xfrm>
              <a:off x="3233153" y="1599971"/>
              <a:ext cx="144000" cy="144000"/>
            </a:xfrm>
            <a:prstGeom prst="triangl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descr="7b0a20202020227461726765744d6f64756c65223a20226b6f6e6c696e65666f6e7473220a7d0a"/>
          <p:cNvSpPr txBox="1"/>
          <p:nvPr/>
        </p:nvSpPr>
        <p:spPr>
          <a:xfrm>
            <a:off x="3486150" y="1840865"/>
            <a:ext cx="4231640" cy="645160"/>
          </a:xfrm>
          <a:prstGeom prst="rect">
            <a:avLst/>
          </a:prstGeom>
          <a:noFill/>
        </p:spPr>
        <p:txBody>
          <a:bodyPr wrap="square" rtlCol="0">
            <a:spAutoFit/>
          </a:bodyPr>
          <a:lstStyle/>
          <a:p>
            <a:r>
              <a:rPr lang="en-US" altLang="zh-CN" dirty="0">
                <a:solidFill>
                  <a:srgbClr val="5B6A74"/>
                </a:solidFill>
                <a:latin typeface="汉仪文黑-55简" panose="00020600040101010101" charset="-122"/>
                <a:ea typeface="汉仪文黑-55简" panose="00020600040101010101" charset="-122"/>
                <a:cs typeface="汉仪文黑-55简" panose="00020600040101010101" charset="-122"/>
              </a:rPr>
              <a:t>Application of Algorithm in Game Design</a:t>
            </a:r>
          </a:p>
        </p:txBody>
      </p:sp>
      <p:cxnSp>
        <p:nvCxnSpPr>
          <p:cNvPr id="2" name="直接连接符 1"/>
          <p:cNvCxnSpPr/>
          <p:nvPr>
            <p:custDataLst>
              <p:tags r:id="rId1"/>
            </p:custDataLst>
          </p:nvPr>
        </p:nvCxnSpPr>
        <p:spPr>
          <a:xfrm flipV="1">
            <a:off x="2131922" y="5190926"/>
            <a:ext cx="7399020" cy="10160"/>
          </a:xfrm>
          <a:prstGeom prst="line">
            <a:avLst/>
          </a:prstGeom>
          <a:ln w="38100">
            <a:gradFill flip="none" rotWithShape="1">
              <a:gsLst>
                <a:gs pos="73000">
                  <a:srgbClr val="D7B26C">
                    <a:alpha val="49000"/>
                  </a:srgbClr>
                </a:gs>
                <a:gs pos="0">
                  <a:srgbClr val="D7B26C"/>
                </a:gs>
                <a:gs pos="29000">
                  <a:srgbClr val="D7B26C">
                    <a:alpha val="70000"/>
                  </a:srgbClr>
                </a:gs>
                <a:gs pos="100000">
                  <a:srgbClr val="D7B26C"/>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custDataLst>
              <p:tags r:id="rId2"/>
            </p:custDataLst>
          </p:nvPr>
        </p:nvCxnSpPr>
        <p:spPr>
          <a:xfrm>
            <a:off x="2131922" y="5683686"/>
            <a:ext cx="7317740" cy="4445"/>
          </a:xfrm>
          <a:prstGeom prst="line">
            <a:avLst/>
          </a:prstGeom>
          <a:ln w="38100">
            <a:gradFill flip="none" rotWithShape="1">
              <a:gsLst>
                <a:gs pos="73000">
                  <a:srgbClr val="D7B26C">
                    <a:alpha val="49000"/>
                  </a:srgbClr>
                </a:gs>
                <a:gs pos="0">
                  <a:srgbClr val="D7B26C"/>
                </a:gs>
                <a:gs pos="29000">
                  <a:srgbClr val="D7B26C">
                    <a:alpha val="70000"/>
                  </a:srgbClr>
                </a:gs>
                <a:gs pos="100000">
                  <a:srgbClr val="D7B26C"/>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1"/>
            </p:custDataLst>
          </p:nvPr>
        </p:nvSpPr>
        <p:spPr>
          <a:xfrm>
            <a:off x="453390" y="222885"/>
            <a:ext cx="722757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Ghost Movement 1 - Randomly walking</a:t>
            </a:r>
          </a:p>
        </p:txBody>
      </p:sp>
      <p:grpSp>
        <p:nvGrpSpPr>
          <p:cNvPr id="42" name="组合 41"/>
          <p:cNvGrpSpPr/>
          <p:nvPr/>
        </p:nvGrpSpPr>
        <p:grpSpPr>
          <a:xfrm>
            <a:off x="220314" y="1221107"/>
            <a:ext cx="2805492" cy="2805492"/>
            <a:chOff x="4717771" y="2143125"/>
            <a:chExt cx="2805492" cy="2805492"/>
          </a:xfrm>
        </p:grpSpPr>
        <p:pic>
          <p:nvPicPr>
            <p:cNvPr id="43" name="图片 42"/>
            <p:cNvPicPr>
              <a:picLocks noChangeAspect="1"/>
            </p:cNvPicPr>
            <p:nvPr>
              <p:custDataLst>
                <p:tags r:id="rId2"/>
              </p:custDataLst>
            </p:nvPr>
          </p:nvPicPr>
          <p:blipFill rotWithShape="1">
            <a:blip r:embed="rId6">
              <a:duotone>
                <a:prstClr val="black"/>
                <a:srgbClr val="5B6A74">
                  <a:tint val="45000"/>
                  <a:satMod val="400000"/>
                </a:srgbClr>
              </a:duotone>
              <a:extLst>
                <a:ext uri="{BEBA8EAE-BF5A-486C-A8C5-ECC9F3942E4B}">
                  <a14:imgProps xmlns:a14="http://schemas.microsoft.com/office/drawing/2010/main">
                    <a14:imgLayer r:embed="rId7">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44" name="同心圆 43"/>
            <p:cNvSpPr/>
            <p:nvPr>
              <p:custDataLst>
                <p:tags r:id="rId3"/>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custDataLst>
                <p:tags r:id="rId4"/>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descr="noob ghost"/>
          <p:cNvPicPr>
            <a:picLocks noChangeAspect="1"/>
          </p:cNvPicPr>
          <p:nvPr/>
        </p:nvPicPr>
        <p:blipFill>
          <a:blip r:embed="rId8"/>
          <a:stretch>
            <a:fillRect/>
          </a:stretch>
        </p:blipFill>
        <p:spPr>
          <a:xfrm>
            <a:off x="3616325" y="986155"/>
            <a:ext cx="7080250" cy="56502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1"/>
            </p:custDataLst>
          </p:nvPr>
        </p:nvSpPr>
        <p:spPr>
          <a:xfrm>
            <a:off x="453390" y="222885"/>
            <a:ext cx="727329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Ghost Movement 2 - Chasing the player</a:t>
            </a:r>
          </a:p>
        </p:txBody>
      </p:sp>
      <p:grpSp>
        <p:nvGrpSpPr>
          <p:cNvPr id="42" name="组合 41"/>
          <p:cNvGrpSpPr/>
          <p:nvPr/>
        </p:nvGrpSpPr>
        <p:grpSpPr>
          <a:xfrm>
            <a:off x="220314" y="1221107"/>
            <a:ext cx="2805492" cy="2805492"/>
            <a:chOff x="4717771" y="2143125"/>
            <a:chExt cx="2805492" cy="2805492"/>
          </a:xfrm>
        </p:grpSpPr>
        <p:pic>
          <p:nvPicPr>
            <p:cNvPr id="43" name="图片 42"/>
            <p:cNvPicPr>
              <a:picLocks noChangeAspect="1"/>
            </p:cNvPicPr>
            <p:nvPr>
              <p:custDataLst>
                <p:tags r:id="rId2"/>
              </p:custDataLst>
            </p:nvPr>
          </p:nvPicPr>
          <p:blipFill rotWithShape="1">
            <a:blip r:embed="rId6">
              <a:duotone>
                <a:prstClr val="black"/>
                <a:srgbClr val="5B6A74">
                  <a:tint val="45000"/>
                  <a:satMod val="400000"/>
                </a:srgbClr>
              </a:duotone>
              <a:extLst>
                <a:ext uri="{BEBA8EAE-BF5A-486C-A8C5-ECC9F3942E4B}">
                  <a14:imgProps xmlns:a14="http://schemas.microsoft.com/office/drawing/2010/main">
                    <a14:imgLayer r:embed="rId7">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44" name="同心圆 43"/>
            <p:cNvSpPr/>
            <p:nvPr>
              <p:custDataLst>
                <p:tags r:id="rId3"/>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custDataLst>
                <p:tags r:id="rId4"/>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lever ghost"/>
          <p:cNvPicPr>
            <a:picLocks noChangeAspect="1"/>
          </p:cNvPicPr>
          <p:nvPr/>
        </p:nvPicPr>
        <p:blipFill>
          <a:blip r:embed="rId8"/>
          <a:stretch>
            <a:fillRect/>
          </a:stretch>
        </p:blipFill>
        <p:spPr>
          <a:xfrm>
            <a:off x="3320415" y="1145540"/>
            <a:ext cx="8273415" cy="4030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1"/>
            </p:custDataLst>
          </p:nvPr>
        </p:nvSpPr>
        <p:spPr>
          <a:xfrm>
            <a:off x="453390" y="222885"/>
            <a:ext cx="431292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How we generate the maze?</a:t>
            </a:r>
          </a:p>
        </p:txBody>
      </p:sp>
      <p:grpSp>
        <p:nvGrpSpPr>
          <p:cNvPr id="42" name="组合 41"/>
          <p:cNvGrpSpPr/>
          <p:nvPr/>
        </p:nvGrpSpPr>
        <p:grpSpPr>
          <a:xfrm>
            <a:off x="220314" y="1221107"/>
            <a:ext cx="2805492" cy="2805492"/>
            <a:chOff x="4717771" y="2143125"/>
            <a:chExt cx="2805492" cy="2805492"/>
          </a:xfrm>
        </p:grpSpPr>
        <p:pic>
          <p:nvPicPr>
            <p:cNvPr id="43" name="图片 42"/>
            <p:cNvPicPr>
              <a:picLocks noChangeAspect="1"/>
            </p:cNvPicPr>
            <p:nvPr>
              <p:custDataLst>
                <p:tags r:id="rId4"/>
              </p:custDataLst>
            </p:nvPr>
          </p:nvPicPr>
          <p:blipFill rotWithShape="1">
            <a:blip r:embed="rId8">
              <a:duotone>
                <a:prstClr val="black"/>
                <a:srgbClr val="5B6A74">
                  <a:tint val="45000"/>
                  <a:satMod val="400000"/>
                </a:srgbClr>
              </a:duotone>
              <a:extLst>
                <a:ext uri="{BEBA8EAE-BF5A-486C-A8C5-ECC9F3942E4B}">
                  <a14:imgProps xmlns:a14="http://schemas.microsoft.com/office/drawing/2010/main">
                    <a14:imgLayer r:embed="rId9">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44" name="同心圆 43"/>
            <p:cNvSpPr/>
            <p:nvPr>
              <p:custDataLst>
                <p:tags r:id="rId5"/>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custDataLst>
                <p:tags r:id="rId6"/>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p:cNvSpPr txBox="1"/>
          <p:nvPr>
            <p:custDataLst>
              <p:tags r:id="rId2"/>
            </p:custDataLst>
          </p:nvPr>
        </p:nvSpPr>
        <p:spPr>
          <a:xfrm>
            <a:off x="3957320" y="1896745"/>
            <a:ext cx="2138680" cy="58356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Cell --</a:t>
            </a:r>
          </a:p>
        </p:txBody>
      </p:sp>
      <p:sp>
        <p:nvSpPr>
          <p:cNvPr id="8" name="文本框 7"/>
          <p:cNvSpPr txBox="1"/>
          <p:nvPr>
            <p:custDataLst>
              <p:tags r:id="rId3"/>
            </p:custDataLst>
          </p:nvPr>
        </p:nvSpPr>
        <p:spPr>
          <a:xfrm>
            <a:off x="3957320" y="4755515"/>
            <a:ext cx="2138680" cy="58356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Grid --</a:t>
            </a:r>
          </a:p>
        </p:txBody>
      </p:sp>
      <p:pic>
        <p:nvPicPr>
          <p:cNvPr id="6" name="图片 5" descr="cell"/>
          <p:cNvPicPr>
            <a:picLocks noChangeAspect="1"/>
          </p:cNvPicPr>
          <p:nvPr/>
        </p:nvPicPr>
        <p:blipFill>
          <a:blip r:embed="rId10"/>
          <a:srcRect l="282" t="-364" r="60078" b="53288"/>
          <a:stretch>
            <a:fillRect/>
          </a:stretch>
        </p:blipFill>
        <p:spPr>
          <a:xfrm>
            <a:off x="6292215" y="1071880"/>
            <a:ext cx="3762375" cy="2954655"/>
          </a:xfrm>
          <a:prstGeom prst="rect">
            <a:avLst/>
          </a:prstGeom>
        </p:spPr>
      </p:pic>
      <p:pic>
        <p:nvPicPr>
          <p:cNvPr id="11" name="图片 10" descr="grid"/>
          <p:cNvPicPr>
            <a:picLocks noChangeAspect="1"/>
          </p:cNvPicPr>
          <p:nvPr/>
        </p:nvPicPr>
        <p:blipFill>
          <a:blip r:embed="rId11"/>
          <a:srcRect r="50000" b="52448"/>
          <a:stretch>
            <a:fillRect/>
          </a:stretch>
        </p:blipFill>
        <p:spPr>
          <a:xfrm>
            <a:off x="6292215" y="4026535"/>
            <a:ext cx="3762375" cy="24911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264215" y="1515543"/>
            <a:ext cx="1716019" cy="1446550"/>
          </a:xfrm>
          <a:prstGeom prst="rect">
            <a:avLst/>
          </a:prstGeom>
          <a:noFill/>
        </p:spPr>
        <p:txBody>
          <a:bodyPr wrap="square" rtlCol="0">
            <a:spAutoFit/>
          </a:bodyPr>
          <a:lstStyle/>
          <a:p>
            <a:pPr algn="ctr"/>
            <a:r>
              <a:rPr lang="en-US" altLang="zh-CN" sz="8800" b="1" dirty="0">
                <a:solidFill>
                  <a:srgbClr val="5B6A74"/>
                </a:solidFill>
                <a:latin typeface="汉仪文黑-55简" panose="00020600040101010101" charset="-122"/>
                <a:ea typeface="汉仪文黑-55简" panose="00020600040101010101" charset="-122"/>
              </a:rPr>
              <a:t>03</a:t>
            </a:r>
            <a:endParaRPr lang="zh-CN" altLang="en-US" sz="8800" b="1" dirty="0">
              <a:solidFill>
                <a:srgbClr val="5B6A74"/>
              </a:solidFill>
              <a:latin typeface="汉仪文黑-55简" panose="00020600040101010101" charset="-122"/>
              <a:ea typeface="汉仪文黑-55简" panose="00020600040101010101" charset="-122"/>
            </a:endParaRPr>
          </a:p>
        </p:txBody>
      </p:sp>
      <p:sp>
        <p:nvSpPr>
          <p:cNvPr id="32" name="文本框 31"/>
          <p:cNvSpPr txBox="1"/>
          <p:nvPr/>
        </p:nvSpPr>
        <p:spPr>
          <a:xfrm>
            <a:off x="2498090" y="2840355"/>
            <a:ext cx="6449695" cy="922020"/>
          </a:xfrm>
          <a:prstGeom prst="rect">
            <a:avLst/>
          </a:prstGeom>
          <a:noFill/>
        </p:spPr>
        <p:txBody>
          <a:bodyPr wrap="square" rtlCol="0">
            <a:spAutoFit/>
          </a:bodyPr>
          <a:lstStyle/>
          <a:p>
            <a:r>
              <a:rPr lang="en-US" altLang="zh-CN" sz="5400" dirty="0">
                <a:solidFill>
                  <a:srgbClr val="444F56"/>
                </a:solidFill>
                <a:latin typeface="Times New Roman" panose="02020603050405020304" charset="0"/>
                <a:ea typeface="汉仪文黑-55简" panose="00020600040101010101" charset="-122"/>
                <a:cs typeface="Times New Roman" panose="02020603050405020304" charset="0"/>
              </a:rPr>
              <a:t>The Main Game Loop</a:t>
            </a: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48656" y="138826"/>
            <a:ext cx="3107344"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Main Game Loop</a:t>
            </a:r>
          </a:p>
        </p:txBody>
      </p:sp>
      <p:sp>
        <p:nvSpPr>
          <p:cNvPr id="10" name="对角圆角矩形 9"/>
          <p:cNvSpPr/>
          <p:nvPr/>
        </p:nvSpPr>
        <p:spPr>
          <a:xfrm flipH="1">
            <a:off x="960526" y="1578222"/>
            <a:ext cx="2828925" cy="4328658"/>
          </a:xfrm>
          <a:prstGeom prst="round2DiagRect">
            <a:avLst>
              <a:gd name="adj1" fmla="val 44928"/>
              <a:gd name="adj2" fmla="val 0"/>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角圆角矩形 10"/>
          <p:cNvSpPr/>
          <p:nvPr/>
        </p:nvSpPr>
        <p:spPr>
          <a:xfrm>
            <a:off x="311876" y="1800838"/>
            <a:ext cx="2085975" cy="616081"/>
          </a:xfrm>
          <a:prstGeom prst="round2DiagRect">
            <a:avLst>
              <a:gd name="adj1" fmla="val 50000"/>
              <a:gd name="adj2" fmla="val 0"/>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453390" y="1971040"/>
            <a:ext cx="2152970" cy="368300"/>
          </a:xfrm>
          <a:prstGeom prst="rect">
            <a:avLst/>
          </a:prstGeom>
          <a:noFill/>
        </p:spPr>
        <p:txBody>
          <a:bodyPr wrap="square" rtlCol="0">
            <a:spAutoFit/>
          </a:bodyPr>
          <a:lstStyle/>
          <a:p>
            <a:r>
              <a:rPr lang="en-US" altLang="zh-CN" b="1" dirty="0">
                <a:solidFill>
                  <a:srgbClr val="DCE1E4"/>
                </a:solidFill>
                <a:latin typeface="汉仪文黑-55简" panose="00020600040101010101" charset="-122"/>
                <a:ea typeface="汉仪文黑-55简" panose="00020600040101010101" charset="-122"/>
              </a:rPr>
              <a:t>The procedures</a:t>
            </a:r>
          </a:p>
        </p:txBody>
      </p:sp>
      <p:sp>
        <p:nvSpPr>
          <p:cNvPr id="20" name="文本框 19"/>
          <p:cNvSpPr txBox="1"/>
          <p:nvPr/>
        </p:nvSpPr>
        <p:spPr>
          <a:xfrm>
            <a:off x="1063314" y="2664692"/>
            <a:ext cx="2261398" cy="460375"/>
          </a:xfrm>
          <a:prstGeom prst="rect">
            <a:avLst/>
          </a:prstGeom>
          <a:noFill/>
        </p:spPr>
        <p:txBody>
          <a:bodyPr wrap="square" rtlCol="0">
            <a:spAutoFit/>
          </a:bodyPr>
          <a:lstStyle/>
          <a:p>
            <a:pPr>
              <a:lnSpc>
                <a:spcPct val="150000"/>
              </a:lnSpc>
            </a:pPr>
            <a:r>
              <a:rPr lang="en-US" altLang="zh-CN" sz="1600" dirty="0">
                <a:solidFill>
                  <a:srgbClr val="444F56"/>
                </a:solidFill>
                <a:latin typeface="汉仪文黑-55简" panose="00020600040101010101" charset="-122"/>
                <a:ea typeface="汉仪文黑-55简" panose="00020600040101010101" charset="-122"/>
              </a:rPr>
              <a:t>1.The Start Menu</a:t>
            </a:r>
          </a:p>
        </p:txBody>
      </p:sp>
      <p:sp>
        <p:nvSpPr>
          <p:cNvPr id="15" name="圆角矩形 14"/>
          <p:cNvSpPr/>
          <p:nvPr/>
        </p:nvSpPr>
        <p:spPr>
          <a:xfrm>
            <a:off x="4189978" y="5738697"/>
            <a:ext cx="596504" cy="125638"/>
          </a:xfrm>
          <a:prstGeom prst="roundRect">
            <a:avLst>
              <a:gd name="adj" fmla="val 50000"/>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custDataLst>
              <p:tags r:id="rId1"/>
            </p:custDataLst>
          </p:nvPr>
        </p:nvSpPr>
        <p:spPr>
          <a:xfrm>
            <a:off x="1123004" y="3236827"/>
            <a:ext cx="2261398" cy="460375"/>
          </a:xfrm>
          <a:prstGeom prst="rect">
            <a:avLst/>
          </a:prstGeom>
          <a:noFill/>
        </p:spPr>
        <p:txBody>
          <a:bodyPr wrap="square" rtlCol="0">
            <a:spAutoFit/>
          </a:bodyPr>
          <a:lstStyle/>
          <a:p>
            <a:pPr>
              <a:lnSpc>
                <a:spcPct val="150000"/>
              </a:lnSpc>
            </a:pPr>
            <a:r>
              <a:rPr lang="en-US" altLang="zh-CN" sz="1600" dirty="0">
                <a:solidFill>
                  <a:srgbClr val="444F56"/>
                </a:solidFill>
                <a:latin typeface="汉仪文黑-55简" panose="00020600040101010101" charset="-122"/>
                <a:ea typeface="汉仪文黑-55简" panose="00020600040101010101" charset="-122"/>
              </a:rPr>
              <a:t>2.The Main Game</a:t>
            </a:r>
          </a:p>
        </p:txBody>
      </p:sp>
      <p:sp>
        <p:nvSpPr>
          <p:cNvPr id="3" name="文本框 2"/>
          <p:cNvSpPr txBox="1"/>
          <p:nvPr>
            <p:custDataLst>
              <p:tags r:id="rId2"/>
            </p:custDataLst>
          </p:nvPr>
        </p:nvSpPr>
        <p:spPr>
          <a:xfrm>
            <a:off x="1164279" y="3876272"/>
            <a:ext cx="2261398" cy="460375"/>
          </a:xfrm>
          <a:prstGeom prst="rect">
            <a:avLst/>
          </a:prstGeom>
          <a:noFill/>
        </p:spPr>
        <p:txBody>
          <a:bodyPr wrap="square" rtlCol="0">
            <a:spAutoFit/>
          </a:bodyPr>
          <a:lstStyle/>
          <a:p>
            <a:pPr>
              <a:lnSpc>
                <a:spcPct val="150000"/>
              </a:lnSpc>
            </a:pPr>
            <a:r>
              <a:rPr lang="en-US" altLang="zh-CN" sz="1600" dirty="0">
                <a:solidFill>
                  <a:srgbClr val="444F56"/>
                </a:solidFill>
                <a:latin typeface="汉仪文黑-55简" panose="00020600040101010101" charset="-122"/>
                <a:ea typeface="汉仪文黑-55简" panose="00020600040101010101" charset="-122"/>
              </a:rPr>
              <a:t>3.Game Over</a:t>
            </a:r>
          </a:p>
        </p:txBody>
      </p:sp>
      <p:pic>
        <p:nvPicPr>
          <p:cNvPr id="4" name="图片 3" descr="game loop"/>
          <p:cNvPicPr>
            <a:picLocks noChangeAspect="1"/>
          </p:cNvPicPr>
          <p:nvPr/>
        </p:nvPicPr>
        <p:blipFill>
          <a:blip r:embed="rId4"/>
          <a:stretch>
            <a:fillRect/>
          </a:stretch>
        </p:blipFill>
        <p:spPr>
          <a:xfrm>
            <a:off x="3997960" y="1004570"/>
            <a:ext cx="7887335" cy="552577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306" y="222646"/>
            <a:ext cx="3107344"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The Start Menu</a:t>
            </a:r>
          </a:p>
        </p:txBody>
      </p:sp>
      <p:pic>
        <p:nvPicPr>
          <p:cNvPr id="2" name="图片 1" descr="121"/>
          <p:cNvPicPr>
            <a:picLocks noChangeAspect="1"/>
          </p:cNvPicPr>
          <p:nvPr/>
        </p:nvPicPr>
        <p:blipFill>
          <a:blip r:embed="rId3"/>
          <a:srcRect l="1680" t="1196" r="2160" b="1961"/>
          <a:stretch>
            <a:fillRect/>
          </a:stretch>
        </p:blipFill>
        <p:spPr>
          <a:xfrm>
            <a:off x="680720" y="1230630"/>
            <a:ext cx="6362065" cy="49853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11111"/>
          <p:cNvPicPr>
            <a:picLocks noChangeAspect="1"/>
          </p:cNvPicPr>
          <p:nvPr/>
        </p:nvPicPr>
        <p:blipFill>
          <a:blip r:embed="rId3"/>
          <a:srcRect l="1213" t="850" r="1372" b="1570"/>
          <a:stretch>
            <a:fillRect/>
          </a:stretch>
        </p:blipFill>
        <p:spPr>
          <a:xfrm>
            <a:off x="0" y="1097280"/>
            <a:ext cx="7391400" cy="5760720"/>
          </a:xfrm>
          <a:prstGeom prst="rect">
            <a:avLst/>
          </a:prstGeom>
        </p:spPr>
      </p:pic>
      <p:sp>
        <p:nvSpPr>
          <p:cNvPr id="3" name="文本框 2"/>
          <p:cNvSpPr txBox="1"/>
          <p:nvPr>
            <p:custDataLst>
              <p:tags r:id="rId1"/>
            </p:custDataLst>
          </p:nvPr>
        </p:nvSpPr>
        <p:spPr>
          <a:xfrm>
            <a:off x="292100" y="384810"/>
            <a:ext cx="3789680"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How to play the game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306" y="222646"/>
            <a:ext cx="3107344"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Level 1 </a:t>
            </a:r>
          </a:p>
        </p:txBody>
      </p:sp>
      <p:pic>
        <p:nvPicPr>
          <p:cNvPr id="5" name="图片 4">
            <a:extLst>
              <a:ext uri="{FF2B5EF4-FFF2-40B4-BE49-F238E27FC236}">
                <a16:creationId xmlns:a16="http://schemas.microsoft.com/office/drawing/2014/main" id="{A00EC254-6051-7757-7E7B-DDCC5384EEA5}"/>
              </a:ext>
            </a:extLst>
          </p:cNvPr>
          <p:cNvPicPr>
            <a:picLocks noChangeAspect="1"/>
          </p:cNvPicPr>
          <p:nvPr/>
        </p:nvPicPr>
        <p:blipFill rotWithShape="1">
          <a:blip r:embed="rId3"/>
          <a:srcRect l="-1" t="331" r="-334"/>
          <a:stretch/>
        </p:blipFill>
        <p:spPr>
          <a:xfrm>
            <a:off x="374402" y="1045046"/>
            <a:ext cx="6809179" cy="528767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8671" y="222646"/>
            <a:ext cx="3107344"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Level 2</a:t>
            </a:r>
          </a:p>
        </p:txBody>
      </p:sp>
      <p:pic>
        <p:nvPicPr>
          <p:cNvPr id="4" name="图片 3" descr="22"/>
          <p:cNvPicPr>
            <a:picLocks noChangeAspect="1"/>
          </p:cNvPicPr>
          <p:nvPr/>
        </p:nvPicPr>
        <p:blipFill>
          <a:blip r:embed="rId3"/>
          <a:srcRect l="1053" r="1157" b="1196"/>
          <a:stretch>
            <a:fillRect/>
          </a:stretch>
        </p:blipFill>
        <p:spPr>
          <a:xfrm>
            <a:off x="568960" y="767080"/>
            <a:ext cx="7137400" cy="5610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306" y="222646"/>
            <a:ext cx="3107344"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Level 3</a:t>
            </a:r>
          </a:p>
        </p:txBody>
      </p:sp>
      <p:pic>
        <p:nvPicPr>
          <p:cNvPr id="4" name="图片 3" descr="333"/>
          <p:cNvPicPr>
            <a:picLocks noChangeAspect="1"/>
          </p:cNvPicPr>
          <p:nvPr/>
        </p:nvPicPr>
        <p:blipFill>
          <a:blip r:embed="rId3"/>
          <a:srcRect l="1174" r="1292" b="1476"/>
          <a:stretch>
            <a:fillRect/>
          </a:stretch>
        </p:blipFill>
        <p:spPr>
          <a:xfrm>
            <a:off x="453390" y="767080"/>
            <a:ext cx="7333615" cy="57638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flipH="1">
            <a:off x="10450816" y="-431670"/>
            <a:ext cx="2054282" cy="7742402"/>
            <a:chOff x="-318759" y="-438055"/>
            <a:chExt cx="2054231" cy="7742211"/>
          </a:xfrm>
        </p:grpSpPr>
        <p:grpSp>
          <p:nvGrpSpPr>
            <p:cNvPr id="12" name="组合 11"/>
            <p:cNvGrpSpPr/>
            <p:nvPr/>
          </p:nvGrpSpPr>
          <p:grpSpPr>
            <a:xfrm>
              <a:off x="-318758" y="-438055"/>
              <a:ext cx="2054230" cy="1341411"/>
              <a:chOff x="-318758" y="-438055"/>
              <a:chExt cx="2054230" cy="1341411"/>
            </a:xfrm>
          </p:grpSpPr>
          <p:sp>
            <p:nvSpPr>
              <p:cNvPr id="16" name="任意多边形 15"/>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任意多边形 16"/>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V="1">
              <a:off x="-318759" y="5962745"/>
              <a:ext cx="2054230" cy="1341411"/>
              <a:chOff x="-318758" y="-438055"/>
              <a:chExt cx="2054230" cy="1341411"/>
            </a:xfrm>
          </p:grpSpPr>
          <p:sp>
            <p:nvSpPr>
              <p:cNvPr id="14" name="任意多边形 13"/>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任意多边形 14"/>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8" name="组合 17"/>
          <p:cNvGrpSpPr/>
          <p:nvPr/>
        </p:nvGrpSpPr>
        <p:grpSpPr>
          <a:xfrm>
            <a:off x="-318784" y="-438150"/>
            <a:ext cx="2054282" cy="7742402"/>
            <a:chOff x="-318759" y="-438055"/>
            <a:chExt cx="2054231" cy="7742211"/>
          </a:xfrm>
        </p:grpSpPr>
        <p:grpSp>
          <p:nvGrpSpPr>
            <p:cNvPr id="19" name="组合 18"/>
            <p:cNvGrpSpPr/>
            <p:nvPr/>
          </p:nvGrpSpPr>
          <p:grpSpPr>
            <a:xfrm>
              <a:off x="-318758" y="-438055"/>
              <a:ext cx="2054230" cy="1341411"/>
              <a:chOff x="-318758" y="-438055"/>
              <a:chExt cx="2054230" cy="1341411"/>
            </a:xfrm>
          </p:grpSpPr>
          <p:sp>
            <p:nvSpPr>
              <p:cNvPr id="23" name="任意多边形 22"/>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flipV="1">
              <a:off x="-318759" y="5962745"/>
              <a:ext cx="2054230" cy="1341411"/>
              <a:chOff x="-318758" y="-438055"/>
              <a:chExt cx="2054230" cy="1341411"/>
            </a:xfrm>
          </p:grpSpPr>
          <p:sp>
            <p:nvSpPr>
              <p:cNvPr id="21" name="任意多边形 2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任意多边形 21"/>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no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25" name="直接连接符 24"/>
          <p:cNvCxnSpPr/>
          <p:nvPr/>
        </p:nvCxnSpPr>
        <p:spPr>
          <a:xfrm flipH="1">
            <a:off x="409568"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1776744" y="1452513"/>
            <a:ext cx="1" cy="3961076"/>
          </a:xfrm>
          <a:prstGeom prst="line">
            <a:avLst/>
          </a:prstGeom>
          <a:ln w="38100">
            <a:gradFill flip="none" rotWithShape="1">
              <a:gsLst>
                <a:gs pos="0">
                  <a:srgbClr val="D7B26C"/>
                </a:gs>
                <a:gs pos="47000">
                  <a:srgbClr val="D7B26C">
                    <a:alpha val="64000"/>
                  </a:srgbClr>
                </a:gs>
                <a:gs pos="79000">
                  <a:srgbClr val="D7B26C">
                    <a:alpha val="36000"/>
                  </a:srgbClr>
                </a:gs>
                <a:gs pos="25000">
                  <a:srgbClr val="D7B26C">
                    <a:alpha val="40000"/>
                  </a:srgbClr>
                </a:gs>
                <a:gs pos="100000">
                  <a:srgbClr val="D7B26C"/>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27" name="半闭框 26"/>
          <p:cNvSpPr/>
          <p:nvPr/>
        </p:nvSpPr>
        <p:spPr>
          <a:xfrm rot="8100000">
            <a:off x="5286812" y="1137678"/>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p:cNvSpPr txBox="1"/>
          <p:nvPr/>
        </p:nvSpPr>
        <p:spPr>
          <a:xfrm>
            <a:off x="4588510" y="103314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01</a:t>
            </a:r>
          </a:p>
        </p:txBody>
      </p:sp>
      <p:sp>
        <p:nvSpPr>
          <p:cNvPr id="29" name="半闭框 28"/>
          <p:cNvSpPr/>
          <p:nvPr/>
        </p:nvSpPr>
        <p:spPr>
          <a:xfrm rot="8100000">
            <a:off x="5286812" y="2539802"/>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文本框 29"/>
          <p:cNvSpPr txBox="1"/>
          <p:nvPr/>
        </p:nvSpPr>
        <p:spPr>
          <a:xfrm>
            <a:off x="4588510" y="243522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02</a:t>
            </a:r>
          </a:p>
        </p:txBody>
      </p:sp>
      <p:sp>
        <p:nvSpPr>
          <p:cNvPr id="31" name="半闭框 30"/>
          <p:cNvSpPr/>
          <p:nvPr/>
        </p:nvSpPr>
        <p:spPr>
          <a:xfrm rot="8100000">
            <a:off x="5286812" y="3894584"/>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文本框 31"/>
          <p:cNvSpPr txBox="1"/>
          <p:nvPr/>
        </p:nvSpPr>
        <p:spPr>
          <a:xfrm>
            <a:off x="4588510" y="379031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03</a:t>
            </a:r>
          </a:p>
        </p:txBody>
      </p:sp>
      <p:sp>
        <p:nvSpPr>
          <p:cNvPr id="33" name="半闭框 32"/>
          <p:cNvSpPr/>
          <p:nvPr/>
        </p:nvSpPr>
        <p:spPr>
          <a:xfrm rot="8100000">
            <a:off x="5286812" y="5316851"/>
            <a:ext cx="363144" cy="363144"/>
          </a:xfrm>
          <a:prstGeom prst="halfFrame">
            <a:avLst>
              <a:gd name="adj1" fmla="val 19423"/>
              <a:gd name="adj2" fmla="val 19732"/>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文本框 33"/>
          <p:cNvSpPr txBox="1"/>
          <p:nvPr/>
        </p:nvSpPr>
        <p:spPr>
          <a:xfrm>
            <a:off x="4588510" y="5212715"/>
            <a:ext cx="907415" cy="583565"/>
          </a:xfrm>
          <a:prstGeom prst="rect">
            <a:avLst/>
          </a:prstGeom>
          <a:noFill/>
        </p:spPr>
        <p:txBody>
          <a:bodyPr wrap="square" rtlCol="0">
            <a:spAutoFit/>
          </a:bodyPr>
          <a:lstStyle/>
          <a:p>
            <a:pPr algn="ctr"/>
            <a:r>
              <a:rPr lang="en-US" altLang="zh-CN" sz="3200" b="1" dirty="0">
                <a:solidFill>
                  <a:srgbClr val="444F56"/>
                </a:solidFill>
                <a:latin typeface="汉仪文黑-55简" panose="00020600040101010101" charset="-122"/>
                <a:ea typeface="汉仪文黑-55简" panose="00020600040101010101" charset="-122"/>
              </a:rPr>
              <a:t>04</a:t>
            </a:r>
          </a:p>
        </p:txBody>
      </p:sp>
      <p:sp>
        <p:nvSpPr>
          <p:cNvPr id="35" name="文本框 34"/>
          <p:cNvSpPr txBox="1"/>
          <p:nvPr/>
        </p:nvSpPr>
        <p:spPr>
          <a:xfrm>
            <a:off x="1478706" y="2762250"/>
            <a:ext cx="2514200" cy="1095375"/>
          </a:xfrm>
          <a:prstGeom prst="rect">
            <a:avLst/>
          </a:prstGeom>
          <a:noFill/>
        </p:spPr>
        <p:txBody>
          <a:bodyPr wrap="square" rtlCol="0">
            <a:noAutofit/>
          </a:bodyPr>
          <a:lstStyle/>
          <a:p>
            <a:pPr algn="dist"/>
            <a:r>
              <a:rPr lang="en-US" altLang="zh-CN" sz="3200" b="1" dirty="0">
                <a:solidFill>
                  <a:srgbClr val="444F56"/>
                </a:solidFill>
                <a:latin typeface="汉仪文黑-55简" panose="00020600040101010101" charset="-122"/>
                <a:ea typeface="汉仪文黑-55简" panose="00020600040101010101" charset="-122"/>
              </a:rPr>
              <a:t>CONTENTS</a:t>
            </a:r>
          </a:p>
        </p:txBody>
      </p:sp>
      <p:sp>
        <p:nvSpPr>
          <p:cNvPr id="2" name="文本框 1"/>
          <p:cNvSpPr txBox="1"/>
          <p:nvPr>
            <p:custDataLst>
              <p:tags r:id="rId1"/>
            </p:custDataLst>
          </p:nvPr>
        </p:nvSpPr>
        <p:spPr>
          <a:xfrm>
            <a:off x="6116320" y="1115695"/>
            <a:ext cx="274066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Background</a:t>
            </a:r>
          </a:p>
        </p:txBody>
      </p:sp>
      <p:sp>
        <p:nvSpPr>
          <p:cNvPr id="3" name="文本框 2"/>
          <p:cNvSpPr txBox="1"/>
          <p:nvPr>
            <p:custDataLst>
              <p:tags r:id="rId2"/>
            </p:custDataLst>
          </p:nvPr>
        </p:nvSpPr>
        <p:spPr>
          <a:xfrm>
            <a:off x="6116320" y="2464435"/>
            <a:ext cx="372999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Data Structure we used</a:t>
            </a:r>
          </a:p>
        </p:txBody>
      </p:sp>
      <p:sp>
        <p:nvSpPr>
          <p:cNvPr id="5" name="文本框 4"/>
          <p:cNvSpPr txBox="1"/>
          <p:nvPr>
            <p:custDataLst>
              <p:tags r:id="rId3"/>
            </p:custDataLst>
          </p:nvPr>
        </p:nvSpPr>
        <p:spPr>
          <a:xfrm>
            <a:off x="6156671" y="3812936"/>
            <a:ext cx="3107344"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Main Game Loop</a:t>
            </a:r>
          </a:p>
        </p:txBody>
      </p:sp>
      <p:sp>
        <p:nvSpPr>
          <p:cNvPr id="36" name="文本框 35"/>
          <p:cNvSpPr txBox="1"/>
          <p:nvPr>
            <p:custDataLst>
              <p:tags r:id="rId4"/>
            </p:custDataLst>
          </p:nvPr>
        </p:nvSpPr>
        <p:spPr>
          <a:xfrm>
            <a:off x="6156960" y="5161915"/>
            <a:ext cx="4876800" cy="82994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Improved Maze Generation Algorithm</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306" y="222646"/>
            <a:ext cx="3107344" cy="460375"/>
          </a:xfrm>
          <a:prstGeom prst="rect">
            <a:avLst/>
          </a:prstGeom>
          <a:noFill/>
        </p:spPr>
        <p:txBody>
          <a:bodyPr wrap="square" rtlCol="0">
            <a:spAutoFit/>
          </a:bodyPr>
          <a:lstStyle/>
          <a:p>
            <a:r>
              <a:rPr lang="en-US" altLang="zh-CN" sz="2400" dirty="0">
                <a:solidFill>
                  <a:srgbClr val="444F56"/>
                </a:solidFill>
                <a:latin typeface="汉仪文黑-55简" panose="00020600040101010101" charset="-122"/>
                <a:ea typeface="汉仪文黑-55简" panose="00020600040101010101" charset="-122"/>
              </a:rPr>
              <a:t>Game Over</a:t>
            </a:r>
          </a:p>
        </p:txBody>
      </p:sp>
      <p:pic>
        <p:nvPicPr>
          <p:cNvPr id="4" name="图片 3" descr="l"/>
          <p:cNvPicPr>
            <a:picLocks noChangeAspect="1"/>
          </p:cNvPicPr>
          <p:nvPr/>
        </p:nvPicPr>
        <p:blipFill>
          <a:blip r:embed="rId3"/>
          <a:srcRect l="1989" t="852" r="1652" b="1676"/>
          <a:stretch>
            <a:fillRect/>
          </a:stretch>
        </p:blipFill>
        <p:spPr>
          <a:xfrm>
            <a:off x="569595" y="1530985"/>
            <a:ext cx="5628640" cy="4430395"/>
          </a:xfrm>
          <a:prstGeom prst="rect">
            <a:avLst/>
          </a:prstGeom>
        </p:spPr>
      </p:pic>
      <p:pic>
        <p:nvPicPr>
          <p:cNvPr id="5" name="图片 4" descr="444"/>
          <p:cNvPicPr>
            <a:picLocks noChangeAspect="1"/>
          </p:cNvPicPr>
          <p:nvPr/>
        </p:nvPicPr>
        <p:blipFill>
          <a:blip r:embed="rId4"/>
          <a:srcRect l="1121" t="1293" r="1910" b="2111"/>
          <a:stretch>
            <a:fillRect/>
          </a:stretch>
        </p:blipFill>
        <p:spPr>
          <a:xfrm>
            <a:off x="6487795" y="1612265"/>
            <a:ext cx="5506085" cy="4349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271359" y="1515543"/>
            <a:ext cx="1730307" cy="1446550"/>
          </a:xfrm>
          <a:prstGeom prst="rect">
            <a:avLst/>
          </a:prstGeom>
          <a:noFill/>
        </p:spPr>
        <p:txBody>
          <a:bodyPr wrap="square" rtlCol="0">
            <a:spAutoFit/>
          </a:bodyPr>
          <a:lstStyle/>
          <a:p>
            <a:pPr algn="ctr"/>
            <a:r>
              <a:rPr lang="en-US" altLang="zh-CN" sz="8800" b="1" dirty="0">
                <a:solidFill>
                  <a:srgbClr val="5B6A74"/>
                </a:solidFill>
                <a:latin typeface="汉仪文黑-55简" panose="00020600040101010101" charset="-122"/>
                <a:ea typeface="汉仪文黑-55简" panose="00020600040101010101" charset="-122"/>
              </a:rPr>
              <a:t>04</a:t>
            </a:r>
            <a:endParaRPr lang="zh-CN" altLang="en-US" sz="8800" b="1" dirty="0">
              <a:solidFill>
                <a:srgbClr val="5B6A74"/>
              </a:solidFill>
              <a:latin typeface="汉仪文黑-55简" panose="00020600040101010101" charset="-122"/>
              <a:ea typeface="汉仪文黑-55简" panose="00020600040101010101" charset="-122"/>
            </a:endParaRPr>
          </a:p>
        </p:txBody>
      </p:sp>
      <p:sp>
        <p:nvSpPr>
          <p:cNvPr id="32" name="文本框 31"/>
          <p:cNvSpPr txBox="1"/>
          <p:nvPr/>
        </p:nvSpPr>
        <p:spPr>
          <a:xfrm>
            <a:off x="2226310" y="2654300"/>
            <a:ext cx="7906470" cy="1754326"/>
          </a:xfrm>
          <a:prstGeom prst="rect">
            <a:avLst/>
          </a:prstGeom>
          <a:noFill/>
        </p:spPr>
        <p:txBody>
          <a:bodyPr wrap="square" rtlCol="0">
            <a:spAutoFit/>
          </a:bodyPr>
          <a:lstStyle/>
          <a:p>
            <a:r>
              <a:rPr lang="en-US" altLang="zh-CN" sz="5400" dirty="0">
                <a:solidFill>
                  <a:srgbClr val="444F56"/>
                </a:solidFill>
                <a:latin typeface="Times New Roman" panose="02020603050405020304" charset="0"/>
                <a:ea typeface="汉仪文黑-55简" panose="00020600040101010101" charset="-122"/>
                <a:cs typeface="Times New Roman" panose="02020603050405020304" charset="0"/>
              </a:rPr>
              <a:t>The Improved Maze-Generation Algorithm</a:t>
            </a: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595" y="222885"/>
            <a:ext cx="7424478" cy="46166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Improved Maze Generation: Algorithm 1</a:t>
            </a:r>
          </a:p>
        </p:txBody>
      </p:sp>
      <p:pic>
        <p:nvPicPr>
          <p:cNvPr id="5" name="图片 4" descr="图示&#10;&#10;描述已自动生成">
            <a:extLst>
              <a:ext uri="{FF2B5EF4-FFF2-40B4-BE49-F238E27FC236}">
                <a16:creationId xmlns:a16="http://schemas.microsoft.com/office/drawing/2014/main" id="{4F5FB01B-BFF4-D4D3-54B6-15A58F145E0D}"/>
              </a:ext>
            </a:extLst>
          </p:cNvPr>
          <p:cNvPicPr>
            <a:picLocks noChangeAspect="1"/>
          </p:cNvPicPr>
          <p:nvPr/>
        </p:nvPicPr>
        <p:blipFill rotWithShape="1">
          <a:blip r:embed="rId4">
            <a:extLst>
              <a:ext uri="{28A0092B-C50C-407E-A947-70E740481C1C}">
                <a14:useLocalDpi xmlns:a14="http://schemas.microsoft.com/office/drawing/2010/main" val="0"/>
              </a:ext>
            </a:extLst>
          </a:blip>
          <a:srcRect r="55716" b="39535"/>
          <a:stretch/>
        </p:blipFill>
        <p:spPr>
          <a:xfrm>
            <a:off x="679203" y="1198949"/>
            <a:ext cx="5105484" cy="5436166"/>
          </a:xfrm>
          <a:prstGeom prst="rect">
            <a:avLst/>
          </a:prstGeom>
        </p:spPr>
      </p:pic>
      <p:pic>
        <p:nvPicPr>
          <p:cNvPr id="8" name="图片 7" descr="图示&#10;&#10;描述已自动生成">
            <a:extLst>
              <a:ext uri="{FF2B5EF4-FFF2-40B4-BE49-F238E27FC236}">
                <a16:creationId xmlns:a16="http://schemas.microsoft.com/office/drawing/2014/main" id="{3E673F68-908C-49A7-B4CB-D9503502212A}"/>
              </a:ext>
            </a:extLst>
          </p:cNvPr>
          <p:cNvPicPr>
            <a:picLocks noChangeAspect="1"/>
          </p:cNvPicPr>
          <p:nvPr/>
        </p:nvPicPr>
        <p:blipFill rotWithShape="1">
          <a:blip r:embed="rId5">
            <a:extLst>
              <a:ext uri="{28A0092B-C50C-407E-A947-70E740481C1C}">
                <a14:useLocalDpi xmlns:a14="http://schemas.microsoft.com/office/drawing/2010/main" val="0"/>
              </a:ext>
            </a:extLst>
          </a:blip>
          <a:srcRect r="55850" b="39535"/>
          <a:stretch/>
        </p:blipFill>
        <p:spPr>
          <a:xfrm>
            <a:off x="6241472" y="1442615"/>
            <a:ext cx="4828310" cy="5141039"/>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custDataLst>
              <p:tags r:id="rId1"/>
            </p:custDataLst>
          </p:nvPr>
        </p:nvSpPr>
        <p:spPr>
          <a:xfrm>
            <a:off x="569594" y="222885"/>
            <a:ext cx="8387369" cy="46166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The Improved Maze Generation: Algorithm 2</a:t>
            </a:r>
          </a:p>
        </p:txBody>
      </p:sp>
      <p:pic>
        <p:nvPicPr>
          <p:cNvPr id="7" name="图片 6">
            <a:extLst>
              <a:ext uri="{FF2B5EF4-FFF2-40B4-BE49-F238E27FC236}">
                <a16:creationId xmlns:a16="http://schemas.microsoft.com/office/drawing/2014/main" id="{5AF89520-8901-2BCF-8DCD-86EF0AC023FF}"/>
              </a:ext>
            </a:extLst>
          </p:cNvPr>
          <p:cNvPicPr>
            <a:picLocks noChangeAspect="1"/>
          </p:cNvPicPr>
          <p:nvPr/>
        </p:nvPicPr>
        <p:blipFill rotWithShape="1">
          <a:blip r:embed="rId3"/>
          <a:srcRect r="42917" b="24116"/>
          <a:stretch/>
        </p:blipFill>
        <p:spPr>
          <a:xfrm>
            <a:off x="518206" y="1176103"/>
            <a:ext cx="5238357" cy="5494503"/>
          </a:xfrm>
          <a:prstGeom prst="rect">
            <a:avLst/>
          </a:prstGeom>
        </p:spPr>
      </p:pic>
      <p:pic>
        <p:nvPicPr>
          <p:cNvPr id="11" name="图片 10">
            <a:extLst>
              <a:ext uri="{FF2B5EF4-FFF2-40B4-BE49-F238E27FC236}">
                <a16:creationId xmlns:a16="http://schemas.microsoft.com/office/drawing/2014/main" id="{B02B34E3-3C2E-43CD-3D6B-8BDC8D7DE8D6}"/>
              </a:ext>
            </a:extLst>
          </p:cNvPr>
          <p:cNvPicPr>
            <a:picLocks noChangeAspect="1"/>
          </p:cNvPicPr>
          <p:nvPr/>
        </p:nvPicPr>
        <p:blipFill>
          <a:blip r:embed="rId4"/>
          <a:stretch>
            <a:fillRect/>
          </a:stretch>
        </p:blipFill>
        <p:spPr>
          <a:xfrm>
            <a:off x="6435439" y="1176103"/>
            <a:ext cx="5200794" cy="549450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481965" y="474800"/>
            <a:ext cx="9832744" cy="936625"/>
          </a:xfrm>
          <a:prstGeom prst="rect">
            <a:avLst/>
          </a:prstGeom>
          <a:noFill/>
        </p:spPr>
        <p:txBody>
          <a:bodyPr wrap="square" rtlCol="0">
            <a:no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Evaluation Function Based On A* algorithm </a:t>
            </a:r>
          </a:p>
        </p:txBody>
      </p:sp>
      <p:sp>
        <p:nvSpPr>
          <p:cNvPr id="3" name="文本框 2"/>
          <p:cNvSpPr txBox="1"/>
          <p:nvPr/>
        </p:nvSpPr>
        <p:spPr>
          <a:xfrm>
            <a:off x="3247390" y="1151835"/>
            <a:ext cx="8944610" cy="1979293"/>
          </a:xfrm>
          <a:prstGeom prst="rect">
            <a:avLst/>
          </a:prstGeom>
          <a:noFill/>
        </p:spPr>
        <p:txBody>
          <a:bodyPr wrap="square" rtlCol="0">
            <a:no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Heuristic Function: distance to the nearest food + MST of all food</a:t>
            </a:r>
          </a:p>
          <a:p>
            <a:pPr marL="342900" indent="-342900">
              <a:buFont typeface="Arial" panose="020B0604020202020204" pitchFamily="34" charset="0"/>
              <a:buChar char="•"/>
            </a:pPr>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Admissible &amp; Consistent</a:t>
            </a:r>
          </a:p>
          <a:p>
            <a:pPr marL="342900" indent="-342900">
              <a:buFont typeface="Arial" panose="020B0604020202020204" pitchFamily="34" charset="0"/>
              <a:buChar char="•"/>
            </a:pPr>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Random coordinate generator: Reduce time complexity. </a:t>
            </a: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Measure the approximate minimum steps for Pacman to eat all the food.</a:t>
            </a: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pPr marL="342900" indent="-342900">
              <a:buFont typeface="Arial" panose="020B0604020202020204" pitchFamily="34" charset="0"/>
              <a:buChar char="•"/>
            </a:pPr>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pPr marL="342900" indent="-342900">
              <a:buFont typeface="Arial" panose="020B0604020202020204" pitchFamily="34" charset="0"/>
              <a:buChar char="•"/>
            </a:pPr>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p:txBody>
      </p:sp>
      <p:grpSp>
        <p:nvGrpSpPr>
          <p:cNvPr id="9" name="组合 8"/>
          <p:cNvGrpSpPr/>
          <p:nvPr/>
        </p:nvGrpSpPr>
        <p:grpSpPr>
          <a:xfrm>
            <a:off x="712150" y="1151835"/>
            <a:ext cx="1979293" cy="1979293"/>
            <a:chOff x="4717771" y="2143125"/>
            <a:chExt cx="2805492" cy="2805492"/>
          </a:xfrm>
        </p:grpSpPr>
        <p:pic>
          <p:nvPicPr>
            <p:cNvPr id="4" name="图片 3"/>
            <p:cNvPicPr>
              <a:picLocks noChangeAspect="1"/>
            </p:cNvPicPr>
            <p:nvPr>
              <p:custDataLst>
                <p:tags r:id="rId6"/>
              </p:custDataLst>
            </p:nvPr>
          </p:nvPicPr>
          <p:blipFill rotWithShape="1">
            <a:blip r:embed="rId10" cstate="print">
              <a:duotone>
                <a:prstClr val="black"/>
                <a:srgbClr val="5B6A74">
                  <a:tint val="45000"/>
                  <a:satMod val="400000"/>
                </a:srgbClr>
              </a:duotone>
              <a:extLst>
                <a:ext uri="{BEBA8EAE-BF5A-486C-A8C5-ECC9F3942E4B}">
                  <a14:imgProps xmlns:a14="http://schemas.microsoft.com/office/drawing/2010/main">
                    <a14:imgLayer r:embed="rId11">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5" name="同心圆 4"/>
            <p:cNvSpPr/>
            <p:nvPr>
              <p:custDataLst>
                <p:tags r:id="rId7"/>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custDataLst>
                <p:tags r:id="rId8"/>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a:extLst>
              <a:ext uri="{FF2B5EF4-FFF2-40B4-BE49-F238E27FC236}">
                <a16:creationId xmlns:a16="http://schemas.microsoft.com/office/drawing/2014/main" id="{077C31A8-A927-ADD7-605F-7F05C2A5C3BD}"/>
              </a:ext>
            </a:extLst>
          </p:cNvPr>
          <p:cNvSpPr txBox="1"/>
          <p:nvPr>
            <p:custDataLst>
              <p:tags r:id="rId2"/>
            </p:custDataLst>
          </p:nvPr>
        </p:nvSpPr>
        <p:spPr>
          <a:xfrm>
            <a:off x="481965" y="3602182"/>
            <a:ext cx="10679737" cy="936625"/>
          </a:xfrm>
          <a:prstGeom prst="rect">
            <a:avLst/>
          </a:prstGeom>
          <a:noFill/>
        </p:spPr>
        <p:txBody>
          <a:bodyPr wrap="square" rtlCol="0">
            <a:no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Evaluation Function Based On Ai Simulating (Still in progress)</a:t>
            </a:r>
          </a:p>
        </p:txBody>
      </p:sp>
      <p:sp>
        <p:nvSpPr>
          <p:cNvPr id="6" name="文本框 5">
            <a:extLst>
              <a:ext uri="{FF2B5EF4-FFF2-40B4-BE49-F238E27FC236}">
                <a16:creationId xmlns:a16="http://schemas.microsoft.com/office/drawing/2014/main" id="{3E541FC9-918E-A337-8D4D-2DC5F102F796}"/>
              </a:ext>
            </a:extLst>
          </p:cNvPr>
          <p:cNvSpPr txBox="1"/>
          <p:nvPr/>
        </p:nvSpPr>
        <p:spPr>
          <a:xfrm>
            <a:off x="3247391" y="4279216"/>
            <a:ext cx="8757198" cy="1979294"/>
          </a:xfrm>
          <a:prstGeom prst="rect">
            <a:avLst/>
          </a:prstGeom>
          <a:noFill/>
        </p:spPr>
        <p:txBody>
          <a:bodyPr wrap="square" rtlCol="0">
            <a:no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Combination of Mini-Max &amp; </a:t>
            </a:r>
            <a:r>
              <a:rPr lang="en-US" altLang="zh-CN" sz="2400" dirty="0" err="1">
                <a:solidFill>
                  <a:srgbClr val="444F56"/>
                </a:solidFill>
                <a:latin typeface="Times New Roman" panose="02020603050405020304" charset="0"/>
                <a:ea typeface="汉仪文黑-55简" panose="00020600040101010101" charset="-122"/>
                <a:cs typeface="Times New Roman" panose="02020603050405020304" charset="0"/>
              </a:rPr>
              <a:t>Expectimax</a:t>
            </a:r>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 Tree Search</a:t>
            </a:r>
          </a:p>
          <a:p>
            <a:pPr marL="342900" indent="-342900">
              <a:buFont typeface="Arial" panose="020B0604020202020204" pitchFamily="34" charset="0"/>
              <a:buChar char="•"/>
            </a:pPr>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Simulate real-life conditions.</a:t>
            </a:r>
          </a:p>
          <a:p>
            <a:pPr marL="342900" indent="-342900">
              <a:buFont typeface="Arial" panose="020B0604020202020204" pitchFamily="34" charset="0"/>
              <a:buChar char="•"/>
            </a:pPr>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a:p>
            <a:pPr marL="342900" indent="-342900">
              <a:buFont typeface="Arial" panose="020B0604020202020204" pitchFamily="34" charset="0"/>
              <a:buChar char="•"/>
            </a:pPr>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Iterate many times and measure the winning ratio of the Ai Pacman agent.</a:t>
            </a:r>
          </a:p>
          <a:p>
            <a:pPr marL="342900" indent="-342900">
              <a:buFont typeface="Arial" panose="020B0604020202020204" pitchFamily="34" charset="0"/>
              <a:buChar char="•"/>
            </a:pPr>
            <a:endPar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endParaRPr>
          </a:p>
        </p:txBody>
      </p:sp>
      <p:grpSp>
        <p:nvGrpSpPr>
          <p:cNvPr id="7" name="组合 6">
            <a:extLst>
              <a:ext uri="{FF2B5EF4-FFF2-40B4-BE49-F238E27FC236}">
                <a16:creationId xmlns:a16="http://schemas.microsoft.com/office/drawing/2014/main" id="{6F0FD40A-220E-35A8-CB8B-A87F77F4B774}"/>
              </a:ext>
            </a:extLst>
          </p:cNvPr>
          <p:cNvGrpSpPr/>
          <p:nvPr/>
        </p:nvGrpSpPr>
        <p:grpSpPr>
          <a:xfrm>
            <a:off x="712151" y="4279217"/>
            <a:ext cx="1979293" cy="1979293"/>
            <a:chOff x="4717771" y="2143125"/>
            <a:chExt cx="2805492" cy="2805492"/>
          </a:xfrm>
        </p:grpSpPr>
        <p:pic>
          <p:nvPicPr>
            <p:cNvPr id="10" name="图片 9">
              <a:extLst>
                <a:ext uri="{FF2B5EF4-FFF2-40B4-BE49-F238E27FC236}">
                  <a16:creationId xmlns:a16="http://schemas.microsoft.com/office/drawing/2014/main" id="{EC3C3B81-673C-E6D5-3476-EEA714F2761B}"/>
                </a:ext>
              </a:extLst>
            </p:cNvPr>
            <p:cNvPicPr>
              <a:picLocks noChangeAspect="1"/>
            </p:cNvPicPr>
            <p:nvPr>
              <p:custDataLst>
                <p:tags r:id="rId3"/>
              </p:custDataLst>
            </p:nvPr>
          </p:nvPicPr>
          <p:blipFill rotWithShape="1">
            <a:blip r:embed="rId10" cstate="print">
              <a:duotone>
                <a:prstClr val="black"/>
                <a:srgbClr val="5B6A74">
                  <a:tint val="45000"/>
                  <a:satMod val="400000"/>
                </a:srgbClr>
              </a:duotone>
              <a:extLst>
                <a:ext uri="{BEBA8EAE-BF5A-486C-A8C5-ECC9F3942E4B}">
                  <a14:imgProps xmlns:a14="http://schemas.microsoft.com/office/drawing/2010/main">
                    <a14:imgLayer r:embed="rId11">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11" name="同心圆 4">
              <a:extLst>
                <a:ext uri="{FF2B5EF4-FFF2-40B4-BE49-F238E27FC236}">
                  <a16:creationId xmlns:a16="http://schemas.microsoft.com/office/drawing/2014/main" id="{A827D3C3-EE05-C771-6E35-246BCAC217A4}"/>
                </a:ext>
              </a:extLst>
            </p:cNvPr>
            <p:cNvSpPr/>
            <p:nvPr>
              <p:custDataLst>
                <p:tags r:id="rId4"/>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a:extLst>
                <a:ext uri="{FF2B5EF4-FFF2-40B4-BE49-F238E27FC236}">
                  <a16:creationId xmlns:a16="http://schemas.microsoft.com/office/drawing/2014/main" id="{5F71CB82-4ED3-FD4B-7987-8983DE30AEB4}"/>
                </a:ext>
              </a:extLst>
            </p:cNvPr>
            <p:cNvSpPr/>
            <p:nvPr>
              <p:custDataLst>
                <p:tags r:id="rId5"/>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4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75656" y="222646"/>
            <a:ext cx="9004762" cy="58477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The Challenges We Met</a:t>
            </a:r>
          </a:p>
        </p:txBody>
      </p:sp>
      <p:sp>
        <p:nvSpPr>
          <p:cNvPr id="10" name="对角圆角矩形 9"/>
          <p:cNvSpPr/>
          <p:nvPr/>
        </p:nvSpPr>
        <p:spPr>
          <a:xfrm flipH="1">
            <a:off x="2020570" y="1678305"/>
            <a:ext cx="6409690" cy="4937760"/>
          </a:xfrm>
          <a:prstGeom prst="round2DiagRect">
            <a:avLst>
              <a:gd name="adj1" fmla="val 44928"/>
              <a:gd name="adj2" fmla="val 0"/>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角圆角矩形 10"/>
          <p:cNvSpPr/>
          <p:nvPr/>
        </p:nvSpPr>
        <p:spPr>
          <a:xfrm>
            <a:off x="1608455" y="1847850"/>
            <a:ext cx="2193290" cy="662940"/>
          </a:xfrm>
          <a:prstGeom prst="round2DiagRect">
            <a:avLst>
              <a:gd name="adj1" fmla="val 50000"/>
              <a:gd name="adj2" fmla="val 0"/>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892300" y="1971040"/>
            <a:ext cx="2204720" cy="492760"/>
          </a:xfrm>
          <a:prstGeom prst="rect">
            <a:avLst/>
          </a:prstGeom>
          <a:noFill/>
        </p:spPr>
        <p:txBody>
          <a:bodyPr wrap="square" rtlCol="0">
            <a:noAutofit/>
          </a:bodyPr>
          <a:lstStyle/>
          <a:p>
            <a:r>
              <a:rPr lang="en-US" altLang="zh-CN" sz="2400" b="1" dirty="0">
                <a:solidFill>
                  <a:srgbClr val="DCE1E4"/>
                </a:solidFill>
                <a:latin typeface="汉仪文黑-55简" panose="00020600040101010101" charset="-122"/>
                <a:ea typeface="汉仪文黑-55简" panose="00020600040101010101" charset="-122"/>
              </a:rPr>
              <a:t>Challenges</a:t>
            </a:r>
          </a:p>
        </p:txBody>
      </p:sp>
      <mc:AlternateContent xmlns:mc="http://schemas.openxmlformats.org/markup-compatibility/2006" xmlns:a14="http://schemas.microsoft.com/office/drawing/2010/main">
        <mc:Choice Requires="a14">
          <p:sp>
            <p:nvSpPr>
              <p:cNvPr id="20" name="文本框 19"/>
              <p:cNvSpPr txBox="1"/>
              <p:nvPr/>
            </p:nvSpPr>
            <p:spPr>
              <a:xfrm>
                <a:off x="2432684" y="2665095"/>
                <a:ext cx="5436698" cy="3003550"/>
              </a:xfrm>
              <a:prstGeom prst="rect">
                <a:avLst/>
              </a:prstGeom>
              <a:noFill/>
            </p:spPr>
            <p:txBody>
              <a:bodyPr wrap="square" rtlCol="0">
                <a:noAutofit/>
              </a:bodyPr>
              <a:lstStyle/>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Defining multiple game levels</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Algorithms to generate a proper Pacman game maze. </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How to evaluate our maze.</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The number of states in the game is too large (O(</a:t>
                </a:r>
                <a14:m>
                  <m:oMath xmlns:m="http://schemas.openxmlformats.org/officeDocument/2006/math">
                    <m:sSup>
                      <m:sSupPr>
                        <m:ctrlPr>
                          <a:rPr lang="en-US" altLang="zh-CN" sz="1600" b="0" i="1" smtClean="0">
                            <a:solidFill>
                              <a:srgbClr val="444F56"/>
                            </a:solidFill>
                            <a:latin typeface="Cambria Math" panose="02040503050406030204" pitchFamily="18" charset="0"/>
                            <a:ea typeface="汉仪文黑-55简" panose="00020600040101010101" charset="-122"/>
                            <a:cs typeface="Times New Roman" panose="02020603050405020304" charset="0"/>
                          </a:rPr>
                        </m:ctrlPr>
                      </m:sSupPr>
                      <m:e>
                        <m:r>
                          <a:rPr lang="en-US" altLang="zh-CN" sz="1600" b="0" i="1" smtClean="0">
                            <a:solidFill>
                              <a:srgbClr val="444F56"/>
                            </a:solidFill>
                            <a:latin typeface="Cambria Math" panose="02040503050406030204" pitchFamily="18" charset="0"/>
                            <a:ea typeface="汉仪文黑-55简" panose="00020600040101010101" charset="-122"/>
                            <a:cs typeface="Times New Roman" panose="02020603050405020304" charset="0"/>
                          </a:rPr>
                          <m:t>2</m:t>
                        </m:r>
                      </m:e>
                      <m:sup>
                        <m:sSup>
                          <m:sSupPr>
                            <m:ctrlPr>
                              <a:rPr lang="en-US" altLang="zh-CN" sz="1600" b="0" i="1" smtClean="0">
                                <a:solidFill>
                                  <a:srgbClr val="444F56"/>
                                </a:solidFill>
                                <a:latin typeface="Cambria Math" panose="02040503050406030204" pitchFamily="18" charset="0"/>
                                <a:ea typeface="汉仪文黑-55简" panose="00020600040101010101" charset="-122"/>
                                <a:cs typeface="Times New Roman" panose="02020603050405020304" charset="0"/>
                              </a:rPr>
                            </m:ctrlPr>
                          </m:sSupPr>
                          <m:e>
                            <m:r>
                              <a:rPr lang="en-US" altLang="zh-CN" sz="1600" b="0" i="1" smtClean="0">
                                <a:solidFill>
                                  <a:srgbClr val="444F56"/>
                                </a:solidFill>
                                <a:latin typeface="Cambria Math" panose="02040503050406030204" pitchFamily="18" charset="0"/>
                                <a:ea typeface="汉仪文黑-55简" panose="00020600040101010101" charset="-122"/>
                                <a:cs typeface="Times New Roman" panose="02020603050405020304" charset="0"/>
                              </a:rPr>
                              <m:t>𝑛</m:t>
                            </m:r>
                          </m:e>
                          <m:sup>
                            <m:r>
                              <a:rPr lang="en-US" altLang="zh-CN" sz="1600" b="0" i="1" smtClean="0">
                                <a:solidFill>
                                  <a:srgbClr val="444F56"/>
                                </a:solidFill>
                                <a:latin typeface="Cambria Math" panose="02040503050406030204" pitchFamily="18" charset="0"/>
                                <a:ea typeface="汉仪文黑-55简" panose="00020600040101010101" charset="-122"/>
                                <a:cs typeface="Times New Roman" panose="02020603050405020304" charset="0"/>
                              </a:rPr>
                              <m:t>2</m:t>
                            </m:r>
                          </m:sup>
                        </m:sSup>
                      </m:sup>
                    </m:sSup>
                    <m:r>
                      <a:rPr lang="en-US" altLang="zh-CN" sz="1600" b="0" i="0" smtClean="0">
                        <a:solidFill>
                          <a:srgbClr val="444F56"/>
                        </a:solidFill>
                        <a:latin typeface="Cambria Math" panose="02040503050406030204" pitchFamily="18" charset="0"/>
                        <a:ea typeface="汉仪文黑-55简" panose="00020600040101010101" charset="-122"/>
                        <a:cs typeface="Times New Roman" panose="02020603050405020304" charset="0"/>
                      </a:rPr>
                      <m:t>))</m:t>
                    </m:r>
                  </m:oMath>
                </a14:m>
                <a:endPar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endParaRP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How to make four ghosts’ movements unique.</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How to make Pacman and ghosts’ velocities constant</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Heuristic Function for A* Search</a:t>
                </a:r>
              </a:p>
              <a:p>
                <a:pPr marL="342900" indent="-342900">
                  <a:lnSpc>
                    <a:spcPct val="150000"/>
                  </a:lnSpc>
                  <a:buAutoNum type="arabicPeriod"/>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Ai simulator……</a:t>
                </a:r>
              </a:p>
            </p:txBody>
          </p:sp>
        </mc:Choice>
        <mc:Fallback xmlns="">
          <p:sp>
            <p:nvSpPr>
              <p:cNvPr id="20" name="文本框 19"/>
              <p:cNvSpPr txBox="1">
                <a:spLocks noRot="1" noChangeAspect="1" noMove="1" noResize="1" noEditPoints="1" noAdjustHandles="1" noChangeArrowheads="1" noChangeShapeType="1" noTextEdit="1"/>
              </p:cNvSpPr>
              <p:nvPr/>
            </p:nvSpPr>
            <p:spPr>
              <a:xfrm>
                <a:off x="2432684" y="2665095"/>
                <a:ext cx="5436698" cy="3003550"/>
              </a:xfrm>
              <a:prstGeom prst="rect">
                <a:avLst/>
              </a:prstGeom>
              <a:blipFill>
                <a:blip r:embed="rId3"/>
                <a:stretch>
                  <a:fillRect l="-336" b="-3245"/>
                </a:stretch>
              </a:blipFill>
            </p:spPr>
            <p:txBody>
              <a:bodyPr/>
              <a:lstStyle/>
              <a:p>
                <a:r>
                  <a:rPr lang="zh-CN" altLang="en-US">
                    <a:noFill/>
                  </a:rPr>
                  <a:t> </a:t>
                </a:r>
              </a:p>
            </p:txBody>
          </p:sp>
        </mc:Fallback>
      </mc:AlternateContent>
      <p:sp>
        <p:nvSpPr>
          <p:cNvPr id="15" name="圆角矩形 14"/>
          <p:cNvSpPr/>
          <p:nvPr/>
        </p:nvSpPr>
        <p:spPr>
          <a:xfrm>
            <a:off x="4236968" y="5934277"/>
            <a:ext cx="596504" cy="125638"/>
          </a:xfrm>
          <a:prstGeom prst="roundRect">
            <a:avLst>
              <a:gd name="adj" fmla="val 50000"/>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2" name="文本框 31"/>
          <p:cNvSpPr txBox="1"/>
          <p:nvPr/>
        </p:nvSpPr>
        <p:spPr>
          <a:xfrm>
            <a:off x="3416300" y="2085975"/>
            <a:ext cx="4612640" cy="2208530"/>
          </a:xfrm>
          <a:prstGeom prst="rect">
            <a:avLst/>
          </a:prstGeom>
          <a:noFill/>
        </p:spPr>
        <p:txBody>
          <a:bodyPr wrap="square" rtlCol="0">
            <a:noAutofit/>
          </a:bodyPr>
          <a:lstStyle/>
          <a:p>
            <a:r>
              <a:rPr lang="en-US" altLang="zh-CN" sz="7200" dirty="0">
                <a:solidFill>
                  <a:srgbClr val="444F56"/>
                </a:solidFill>
                <a:latin typeface="Times New Roman" panose="02020603050405020304" charset="0"/>
                <a:ea typeface="汉仪文黑-55简" panose="00020600040101010101" charset="-122"/>
                <a:cs typeface="Times New Roman" panose="02020603050405020304" charset="0"/>
              </a:rPr>
              <a:t>That’s ALL</a:t>
            </a:r>
          </a:p>
          <a:p>
            <a:r>
              <a:rPr lang="en-US" altLang="zh-CN" sz="7200" dirty="0">
                <a:solidFill>
                  <a:srgbClr val="444F56"/>
                </a:solidFill>
                <a:latin typeface="Times New Roman" panose="02020603050405020304" charset="0"/>
                <a:ea typeface="汉仪文黑-55简" panose="00020600040101010101" charset="-122"/>
                <a:cs typeface="Times New Roman" panose="02020603050405020304" charset="0"/>
              </a:rPr>
              <a:t>Thanks!</a:t>
            </a: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470150" y="1492885"/>
            <a:ext cx="1877695" cy="1445260"/>
          </a:xfrm>
          <a:prstGeom prst="rect">
            <a:avLst/>
          </a:prstGeom>
          <a:noFill/>
        </p:spPr>
        <p:txBody>
          <a:bodyPr wrap="square" rtlCol="0">
            <a:spAutoFit/>
          </a:bodyPr>
          <a:lstStyle/>
          <a:p>
            <a:r>
              <a:rPr lang="en-US" altLang="zh-CN" sz="8800" b="1" dirty="0">
                <a:solidFill>
                  <a:srgbClr val="5B6A74"/>
                </a:solidFill>
                <a:latin typeface="汉仪文黑-55简" panose="00020600040101010101" charset="-122"/>
                <a:ea typeface="汉仪文黑-55简" panose="00020600040101010101" charset="-122"/>
              </a:rPr>
              <a:t>01</a:t>
            </a:r>
            <a:endParaRPr lang="zh-CN" altLang="en-US" sz="8800" b="1" dirty="0">
              <a:solidFill>
                <a:srgbClr val="5B6A74"/>
              </a:solidFill>
              <a:latin typeface="汉仪文黑-55简" panose="00020600040101010101" charset="-122"/>
              <a:ea typeface="汉仪文黑-55简" panose="00020600040101010101" charset="-122"/>
            </a:endParaRPr>
          </a:p>
        </p:txBody>
      </p:sp>
      <p:grpSp>
        <p:nvGrpSpPr>
          <p:cNvPr id="34" name="组合 33"/>
          <p:cNvGrpSpPr/>
          <p:nvPr/>
        </p:nvGrpSpPr>
        <p:grpSpPr>
          <a:xfrm>
            <a:off x="-1106816" y="1200000"/>
            <a:ext cx="2626702" cy="4081897"/>
            <a:chOff x="-783260" y="1634148"/>
            <a:chExt cx="1873519" cy="2911450"/>
          </a:xfrm>
        </p:grpSpPr>
        <p:sp>
          <p:nvSpPr>
            <p:cNvPr id="31" name="任意多边形 3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半闭框 24"/>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任意多边形 29"/>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框 32"/>
          <p:cNvSpPr txBox="1"/>
          <p:nvPr/>
        </p:nvSpPr>
        <p:spPr>
          <a:xfrm>
            <a:off x="2498725" y="2728595"/>
            <a:ext cx="6791960" cy="1092835"/>
          </a:xfrm>
          <a:prstGeom prst="rect">
            <a:avLst/>
          </a:prstGeom>
          <a:noFill/>
        </p:spPr>
        <p:txBody>
          <a:bodyPr wrap="square" rtlCol="0">
            <a:noAutofit/>
          </a:bodyPr>
          <a:lstStyle/>
          <a:p>
            <a:pPr algn="ctr"/>
            <a:r>
              <a:rPr lang="en-US" altLang="zh-CN" sz="4800" dirty="0">
                <a:solidFill>
                  <a:srgbClr val="444F56"/>
                </a:solidFill>
                <a:latin typeface="Times New Roman" panose="02020603050405020304" charset="0"/>
                <a:ea typeface="Microsoft JhengHei" panose="020B0604030504040204" charset="-120"/>
                <a:cs typeface="Times New Roman" panose="02020603050405020304" charset="0"/>
              </a:rPr>
              <a:t>Background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610235" y="306705"/>
            <a:ext cx="274066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Background</a:t>
            </a:r>
          </a:p>
        </p:txBody>
      </p:sp>
      <p:sp>
        <p:nvSpPr>
          <p:cNvPr id="2" name="矩形 1"/>
          <p:cNvSpPr/>
          <p:nvPr/>
        </p:nvSpPr>
        <p:spPr>
          <a:xfrm>
            <a:off x="1292996" y="2070189"/>
            <a:ext cx="5868670" cy="2837815"/>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066818" y="2485071"/>
            <a:ext cx="1930400" cy="337185"/>
          </a:xfrm>
          <a:prstGeom prst="rect">
            <a:avLst/>
          </a:prstGeom>
          <a:noFill/>
        </p:spPr>
        <p:txBody>
          <a:bodyPr wrap="square" rtlCol="0">
            <a:spAutoFit/>
          </a:bodyPr>
          <a:lstStyle/>
          <a:p>
            <a:r>
              <a:rPr lang="en-US" altLang="zh-CN" sz="1600" b="1" dirty="0">
                <a:solidFill>
                  <a:schemeClr val="bg1"/>
                </a:solidFill>
                <a:latin typeface="汉仪文黑-55简" panose="00020600040101010101" charset="-122"/>
                <a:ea typeface="汉仪文黑-55简" panose="00020600040101010101" charset="-122"/>
              </a:rPr>
              <a:t>Background</a:t>
            </a:r>
          </a:p>
        </p:txBody>
      </p:sp>
      <p:sp>
        <p:nvSpPr>
          <p:cNvPr id="8" name="文本框 7"/>
          <p:cNvSpPr txBox="1"/>
          <p:nvPr/>
        </p:nvSpPr>
        <p:spPr>
          <a:xfrm>
            <a:off x="2066925" y="2817495"/>
            <a:ext cx="3676650" cy="1060450"/>
          </a:xfrm>
          <a:prstGeom prst="rect">
            <a:avLst/>
          </a:prstGeom>
          <a:noFill/>
        </p:spPr>
        <p:txBody>
          <a:bodyPr wrap="square" rtlCol="0">
            <a:spAutoFit/>
          </a:bodyPr>
          <a:lstStyle/>
          <a:p>
            <a:pPr>
              <a:lnSpc>
                <a:spcPct val="150000"/>
              </a:lnSpc>
            </a:pPr>
            <a:r>
              <a:rPr lang="en-US" altLang="zh-CN" sz="1400" dirty="0">
                <a:solidFill>
                  <a:schemeClr val="bg1"/>
                </a:solidFill>
                <a:latin typeface="Times New Roman" panose="02020603050405020304" charset="0"/>
                <a:ea typeface="汉仪文黑-55简" panose="00020600040101010101" charset="-122"/>
                <a:cs typeface="Times New Roman" panose="02020603050405020304" charset="0"/>
              </a:rPr>
              <a:t>We wrote a pac-man-like game and applied the maze generate algorithms we learned on it to make the game be more fun.</a:t>
            </a:r>
          </a:p>
        </p:txBody>
      </p:sp>
      <p:sp>
        <p:nvSpPr>
          <p:cNvPr id="4" name="矩形 3"/>
          <p:cNvSpPr/>
          <p:nvPr/>
        </p:nvSpPr>
        <p:spPr>
          <a:xfrm>
            <a:off x="9953897" y="2070189"/>
            <a:ext cx="914264" cy="829764"/>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92996" y="5133701"/>
            <a:ext cx="395242" cy="380728"/>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84526" y="2192800"/>
            <a:ext cx="644068" cy="584541"/>
          </a:xfrm>
          <a:prstGeom prst="rect">
            <a:avLst/>
          </a:prstGeom>
          <a:noFill/>
          <a:ln w="28575">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37605" y="5185195"/>
            <a:ext cx="306024" cy="277740"/>
          </a:xfrm>
          <a:prstGeom prst="rect">
            <a:avLst/>
          </a:prstGeom>
          <a:noFill/>
          <a:ln w="12700">
            <a:gradFill flip="none" rotWithShape="1">
              <a:gsLst>
                <a:gs pos="0">
                  <a:srgbClr val="D7B26C"/>
                </a:gs>
                <a:gs pos="48000">
                  <a:srgbClr val="D7B26C">
                    <a:alpha val="8000"/>
                  </a:srgbClr>
                </a:gs>
                <a:gs pos="98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111"/>
          <p:cNvPicPr>
            <a:picLocks noChangeAspect="1"/>
          </p:cNvPicPr>
          <p:nvPr/>
        </p:nvPicPr>
        <p:blipFill>
          <a:blip r:embed="rId2"/>
          <a:srcRect l="1440" r="1758" b="2030"/>
          <a:stretch>
            <a:fillRect/>
          </a:stretch>
        </p:blipFill>
        <p:spPr>
          <a:xfrm>
            <a:off x="5815330" y="2900045"/>
            <a:ext cx="4824730" cy="37998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54052" y="2100264"/>
            <a:ext cx="4647298" cy="1343024"/>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520439" y="1864112"/>
            <a:ext cx="1914525" cy="47320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39750" y="193675"/>
            <a:ext cx="5384165" cy="936625"/>
          </a:xfrm>
          <a:prstGeom prst="rect">
            <a:avLst/>
          </a:prstGeom>
          <a:noFill/>
        </p:spPr>
        <p:txBody>
          <a:bodyPr wrap="square" rtlCol="0">
            <a:no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The Reason We Choose The Topic</a:t>
            </a:r>
          </a:p>
        </p:txBody>
      </p:sp>
      <p:sp>
        <p:nvSpPr>
          <p:cNvPr id="19" name="文本框 18"/>
          <p:cNvSpPr txBox="1"/>
          <p:nvPr/>
        </p:nvSpPr>
        <p:spPr>
          <a:xfrm>
            <a:off x="7512502" y="1864128"/>
            <a:ext cx="1930400" cy="521970"/>
          </a:xfrm>
          <a:prstGeom prst="rect">
            <a:avLst/>
          </a:prstGeom>
          <a:noFill/>
        </p:spPr>
        <p:txBody>
          <a:bodyPr wrap="square" rtlCol="0">
            <a:spAutoFit/>
          </a:bodyPr>
          <a:lstStyle/>
          <a:p>
            <a:pPr algn="ctr"/>
            <a:r>
              <a:rPr lang="en-US" altLang="zh-CN" sz="1400" b="1" dirty="0">
                <a:solidFill>
                  <a:srgbClr val="DCE1E4"/>
                </a:solidFill>
                <a:latin typeface="汉仪文黑-55简" panose="00020600040101010101" charset="-122"/>
                <a:ea typeface="汉仪文黑-55简" panose="00020600040101010101" charset="-122"/>
              </a:rPr>
              <a:t>Tranditional Pac-Man</a:t>
            </a:r>
          </a:p>
        </p:txBody>
      </p:sp>
      <p:sp>
        <p:nvSpPr>
          <p:cNvPr id="20" name="文本框 19"/>
          <p:cNvSpPr txBox="1"/>
          <p:nvPr/>
        </p:nvSpPr>
        <p:spPr>
          <a:xfrm>
            <a:off x="6153785" y="2268855"/>
            <a:ext cx="4728845" cy="1198880"/>
          </a:xfrm>
          <a:prstGeom prst="rect">
            <a:avLst/>
          </a:prstGeom>
          <a:noFill/>
        </p:spPr>
        <p:txBody>
          <a:bodyPr wrap="square" rtlCol="0">
            <a:spAutoFit/>
          </a:bodyPr>
          <a:lstStyle/>
          <a:p>
            <a:pPr algn="ctr">
              <a:lnSpc>
                <a:spcPct val="150000"/>
              </a:lnSpc>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The tranditional Pac-Man used the maze they already     drawn, every time player restart the game, they will see the same maze</a:t>
            </a:r>
          </a:p>
        </p:txBody>
      </p:sp>
      <p:pic>
        <p:nvPicPr>
          <p:cNvPr id="2" name="图片 1"/>
          <p:cNvPicPr>
            <a:picLocks noChangeAspect="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backgroundRemoval t="0" b="100000" l="0" r="100000">
                        <a14:foregroundMark x1="66211" y1="20508" x2="51953" y2="19531"/>
                      </a14:backgroundRemoval>
                    </a14:imgEffect>
                  </a14:imgLayer>
                </a14:imgProps>
              </a:ext>
              <a:ext uri="{28A0092B-C50C-407E-A947-70E740481C1C}">
                <a14:useLocalDpi xmlns:a14="http://schemas.microsoft.com/office/drawing/2010/main" val="0"/>
              </a:ext>
            </a:extLst>
          </a:blip>
          <a:stretch>
            <a:fillRect/>
          </a:stretch>
        </p:blipFill>
        <p:spPr>
          <a:xfrm>
            <a:off x="1343025" y="2012979"/>
            <a:ext cx="3510619" cy="3510619"/>
          </a:xfrm>
          <a:prstGeom prst="rect">
            <a:avLst/>
          </a:prstGeom>
        </p:spPr>
      </p:pic>
      <p:sp>
        <p:nvSpPr>
          <p:cNvPr id="23" name="矩形 22"/>
          <p:cNvSpPr/>
          <p:nvPr/>
        </p:nvSpPr>
        <p:spPr>
          <a:xfrm>
            <a:off x="6153785" y="4348480"/>
            <a:ext cx="4647565" cy="1678305"/>
          </a:xfrm>
          <a:prstGeom prst="rect">
            <a:avLst/>
          </a:prstGeom>
          <a:noFill/>
          <a:ln>
            <a:solidFill>
              <a:srgbClr val="5B6A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520439" y="4112641"/>
            <a:ext cx="1914525" cy="473206"/>
          </a:xfrm>
          <a:prstGeom prst="rect">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512502" y="4179967"/>
            <a:ext cx="1930400" cy="337185"/>
          </a:xfrm>
          <a:prstGeom prst="rect">
            <a:avLst/>
          </a:prstGeom>
          <a:noFill/>
        </p:spPr>
        <p:txBody>
          <a:bodyPr wrap="square" rtlCol="0">
            <a:spAutoFit/>
          </a:bodyPr>
          <a:lstStyle/>
          <a:p>
            <a:pPr algn="ctr"/>
            <a:r>
              <a:rPr lang="en-US" altLang="zh-CN" sz="1600" b="1" dirty="0">
                <a:solidFill>
                  <a:srgbClr val="DCE1E4"/>
                </a:solidFill>
                <a:latin typeface="汉仪文黑-55简" panose="00020600040101010101" charset="-122"/>
                <a:ea typeface="汉仪文黑-55简" panose="00020600040101010101" charset="-122"/>
              </a:rPr>
              <a:t>Our Game</a:t>
            </a:r>
          </a:p>
        </p:txBody>
      </p:sp>
      <p:sp>
        <p:nvSpPr>
          <p:cNvPr id="26" name="文本框 25"/>
          <p:cNvSpPr txBox="1"/>
          <p:nvPr/>
        </p:nvSpPr>
        <p:spPr>
          <a:xfrm>
            <a:off x="6247130" y="4517390"/>
            <a:ext cx="4462145" cy="1568450"/>
          </a:xfrm>
          <a:prstGeom prst="rect">
            <a:avLst/>
          </a:prstGeom>
          <a:noFill/>
        </p:spPr>
        <p:txBody>
          <a:bodyPr wrap="square" rtlCol="0">
            <a:spAutoFit/>
          </a:bodyPr>
          <a:lstStyle/>
          <a:p>
            <a:pPr algn="ctr">
              <a:lnSpc>
                <a:spcPct val="150000"/>
              </a:lnSpc>
            </a:pPr>
            <a:r>
              <a:rPr lang="en-US" altLang="zh-CN" sz="1600" dirty="0">
                <a:solidFill>
                  <a:srgbClr val="444F56"/>
                </a:solidFill>
                <a:latin typeface="Times New Roman" panose="02020603050405020304" charset="0"/>
                <a:ea typeface="汉仪文黑-55简" panose="00020600040101010101" charset="-122"/>
                <a:cs typeface="Times New Roman" panose="02020603050405020304" charset="0"/>
              </a:rPr>
              <a:t>After we implemented an improved algorithm on the Pac-Man-like game, every time player restarts the game, they will see a different maze but the difficulty be similar.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custDataLst>
              <p:tags r:id="rId1"/>
            </p:custDataLst>
          </p:nvPr>
        </p:nvSpPr>
        <p:spPr>
          <a:xfrm>
            <a:off x="481965" y="506095"/>
            <a:ext cx="5384165" cy="936625"/>
          </a:xfrm>
          <a:prstGeom prst="rect">
            <a:avLst/>
          </a:prstGeom>
          <a:noFill/>
        </p:spPr>
        <p:txBody>
          <a:bodyPr wrap="square" rtlCol="0">
            <a:no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How we work together?</a:t>
            </a:r>
          </a:p>
        </p:txBody>
      </p:sp>
      <p:sp>
        <p:nvSpPr>
          <p:cNvPr id="3" name="文本框 2"/>
          <p:cNvSpPr txBox="1"/>
          <p:nvPr/>
        </p:nvSpPr>
        <p:spPr>
          <a:xfrm>
            <a:off x="2889250" y="3278505"/>
            <a:ext cx="8944610" cy="3163570"/>
          </a:xfrm>
          <a:prstGeom prst="rect">
            <a:avLst/>
          </a:prstGeom>
          <a:noFill/>
        </p:spPr>
        <p:txBody>
          <a:bodyPr wrap="square" rtlCol="0">
            <a:no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We use the data structure we learned and used in homework, modified it to fit the requirements in the game, since all of us have done the homework, we could write our own part at the same time and didn’t need to worry about the conflict of the codes.</a:t>
            </a:r>
          </a:p>
        </p:txBody>
      </p:sp>
      <p:grpSp>
        <p:nvGrpSpPr>
          <p:cNvPr id="9" name="组合 8"/>
          <p:cNvGrpSpPr/>
          <p:nvPr/>
        </p:nvGrpSpPr>
        <p:grpSpPr>
          <a:xfrm>
            <a:off x="220314" y="1221107"/>
            <a:ext cx="2805492" cy="2805492"/>
            <a:chOff x="4717771" y="2143125"/>
            <a:chExt cx="2805492" cy="2805492"/>
          </a:xfrm>
        </p:grpSpPr>
        <p:pic>
          <p:nvPicPr>
            <p:cNvPr id="4" name="图片 3"/>
            <p:cNvPicPr>
              <a:picLocks noChangeAspect="1"/>
            </p:cNvPicPr>
            <p:nvPr>
              <p:custDataLst>
                <p:tags r:id="rId2"/>
              </p:custDataLst>
            </p:nvPr>
          </p:nvPicPr>
          <p:blipFill rotWithShape="1">
            <a:blip r:embed="rId6">
              <a:duotone>
                <a:prstClr val="black"/>
                <a:srgbClr val="5B6A74">
                  <a:tint val="45000"/>
                  <a:satMod val="400000"/>
                </a:srgbClr>
              </a:duotone>
              <a:extLst>
                <a:ext uri="{BEBA8EAE-BF5A-486C-A8C5-ECC9F3942E4B}">
                  <a14:imgProps xmlns:a14="http://schemas.microsoft.com/office/drawing/2010/main">
                    <a14:imgLayer r:embed="rId7">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5" name="同心圆 4"/>
            <p:cNvSpPr/>
            <p:nvPr>
              <p:custDataLst>
                <p:tags r:id="rId3"/>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custDataLst>
                <p:tags r:id="rId4"/>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629471" y="-57386"/>
            <a:ext cx="4744029" cy="6972537"/>
            <a:chOff x="9629471" y="-57386"/>
            <a:chExt cx="4744029" cy="6972537"/>
          </a:xfrm>
        </p:grpSpPr>
        <p:sp>
          <p:nvSpPr>
            <p:cNvPr id="10" name="任意多边形 9"/>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p:cNvGrpSpPr/>
            <p:nvPr/>
          </p:nvGrpSpPr>
          <p:grpSpPr>
            <a:xfrm>
              <a:off x="9629471" y="-57386"/>
              <a:ext cx="2620422" cy="6972537"/>
              <a:chOff x="9629471" y="-57386"/>
              <a:chExt cx="2620422" cy="6972537"/>
            </a:xfrm>
          </p:grpSpPr>
          <p:sp>
            <p:nvSpPr>
              <p:cNvPr id="12" name="任意多边形 11"/>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3" name="文本框 22"/>
          <p:cNvSpPr txBox="1"/>
          <p:nvPr/>
        </p:nvSpPr>
        <p:spPr>
          <a:xfrm>
            <a:off x="2371090" y="1501140"/>
            <a:ext cx="1893570" cy="1445260"/>
          </a:xfrm>
          <a:prstGeom prst="rect">
            <a:avLst/>
          </a:prstGeom>
          <a:noFill/>
        </p:spPr>
        <p:txBody>
          <a:bodyPr wrap="square" rtlCol="0">
            <a:spAutoFit/>
          </a:bodyPr>
          <a:lstStyle/>
          <a:p>
            <a:pPr algn="ctr"/>
            <a:r>
              <a:rPr lang="en-US" altLang="zh-CN" sz="8800" b="1" dirty="0">
                <a:solidFill>
                  <a:srgbClr val="5B6A74"/>
                </a:solidFill>
                <a:latin typeface="汉仪文黑-55简" panose="00020600040101010101" charset="-122"/>
                <a:ea typeface="汉仪文黑-55简" panose="00020600040101010101" charset="-122"/>
              </a:rPr>
              <a:t>02</a:t>
            </a:r>
            <a:endParaRPr lang="zh-CN" altLang="en-US" sz="8800" b="1" dirty="0">
              <a:solidFill>
                <a:srgbClr val="5B6A74"/>
              </a:solidFill>
              <a:latin typeface="汉仪文黑-55简" panose="00020600040101010101" charset="-122"/>
              <a:ea typeface="汉仪文黑-55简" panose="00020600040101010101" charset="-122"/>
            </a:endParaRPr>
          </a:p>
        </p:txBody>
      </p:sp>
      <p:sp>
        <p:nvSpPr>
          <p:cNvPr id="32" name="文本框 31"/>
          <p:cNvSpPr txBox="1"/>
          <p:nvPr/>
        </p:nvSpPr>
        <p:spPr>
          <a:xfrm>
            <a:off x="2484755" y="2651125"/>
            <a:ext cx="6988810" cy="1568450"/>
          </a:xfrm>
          <a:prstGeom prst="rect">
            <a:avLst/>
          </a:prstGeom>
          <a:noFill/>
        </p:spPr>
        <p:txBody>
          <a:bodyPr wrap="square" rtlCol="0">
            <a:spAutoFit/>
          </a:bodyPr>
          <a:lstStyle/>
          <a:p>
            <a:r>
              <a:rPr lang="en-US" altLang="zh-CN" sz="4800" dirty="0">
                <a:solidFill>
                  <a:srgbClr val="444F56"/>
                </a:solidFill>
                <a:latin typeface="Times New Roman" panose="02020603050405020304" charset="0"/>
                <a:ea typeface="汉仪文黑-55简" panose="00020600040101010101" charset="-122"/>
                <a:cs typeface="Times New Roman" panose="02020603050405020304" charset="0"/>
              </a:rPr>
              <a:t>The Data Structure We used</a:t>
            </a:r>
          </a:p>
        </p:txBody>
      </p:sp>
      <p:grpSp>
        <p:nvGrpSpPr>
          <p:cNvPr id="20" name="组合 19"/>
          <p:cNvGrpSpPr/>
          <p:nvPr/>
        </p:nvGrpSpPr>
        <p:grpSpPr>
          <a:xfrm>
            <a:off x="-1106816" y="1200000"/>
            <a:ext cx="2626702" cy="4081897"/>
            <a:chOff x="-783260" y="1634148"/>
            <a:chExt cx="1873519" cy="2911450"/>
          </a:xfrm>
        </p:grpSpPr>
        <p:sp>
          <p:nvSpPr>
            <p:cNvPr id="21" name="任意多边形 20"/>
            <p:cNvSpPr/>
            <p:nvPr/>
          </p:nvSpPr>
          <p:spPr>
            <a:xfrm>
              <a:off x="-235005" y="2183954"/>
              <a:ext cx="1325264" cy="2361644"/>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0"/>
                    </a:srgbClr>
                  </a:gs>
                  <a:gs pos="75000">
                    <a:srgbClr val="D7B26C">
                      <a:alpha val="43000"/>
                    </a:srgbClr>
                  </a:gs>
                  <a:gs pos="32000">
                    <a:srgbClr val="D7B26C">
                      <a:alpha val="80000"/>
                    </a:srgbClr>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rot="8100000">
              <a:off x="-783260" y="1634148"/>
              <a:ext cx="1566522" cy="1566522"/>
            </a:xfrm>
            <a:prstGeom prst="halfFrame">
              <a:avLst>
                <a:gd name="adj1" fmla="val 29385"/>
                <a:gd name="adj2" fmla="val 29005"/>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任意多边形 23"/>
            <p:cNvSpPr/>
            <p:nvPr/>
          </p:nvSpPr>
          <p:spPr>
            <a:xfrm>
              <a:off x="-14293" y="2577266"/>
              <a:ext cx="883840" cy="1575018"/>
            </a:xfrm>
            <a:custGeom>
              <a:avLst/>
              <a:gdLst>
                <a:gd name="connsiteX0" fmla="*/ 17082 w 974344"/>
                <a:gd name="connsiteY0" fmla="*/ 0 h 1914525"/>
                <a:gd name="connsiteX1" fmla="*/ 974344 w 974344"/>
                <a:gd name="connsiteY1" fmla="*/ 957263 h 1914525"/>
                <a:gd name="connsiteX2" fmla="*/ 17082 w 974344"/>
                <a:gd name="connsiteY2" fmla="*/ 1914525 h 1914525"/>
                <a:gd name="connsiteX3" fmla="*/ 0 w 974344"/>
                <a:gd name="connsiteY3" fmla="*/ 1897443 h 1914525"/>
                <a:gd name="connsiteX4" fmla="*/ 0 w 974344"/>
                <a:gd name="connsiteY4" fmla="*/ 17082 h 191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344" h="1914525">
                  <a:moveTo>
                    <a:pt x="17082" y="0"/>
                  </a:moveTo>
                  <a:lnTo>
                    <a:pt x="974344" y="957263"/>
                  </a:lnTo>
                  <a:lnTo>
                    <a:pt x="17082" y="1914525"/>
                  </a:lnTo>
                  <a:lnTo>
                    <a:pt x="0" y="1897443"/>
                  </a:lnTo>
                  <a:lnTo>
                    <a:pt x="0" y="17082"/>
                  </a:lnTo>
                  <a:close/>
                </a:path>
              </a:pathLst>
            </a:custGeom>
            <a:noFill/>
            <a:ln w="38100">
              <a:gradFill flip="none" rotWithShape="1">
                <a:gsLst>
                  <a:gs pos="0">
                    <a:srgbClr val="D7B26C">
                      <a:alpha val="45000"/>
                    </a:srgbClr>
                  </a:gs>
                  <a:gs pos="75000">
                    <a:srgbClr val="D7B26C">
                      <a:alpha val="43000"/>
                    </a:srgbClr>
                  </a:gs>
                  <a:gs pos="32000">
                    <a:srgbClr val="D7B26C"/>
                  </a:gs>
                  <a:gs pos="100000">
                    <a:srgbClr val="D7B26C"/>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9F754DE-2CAD-44b6-B708-469DEB6407EB-1" descr="wpp"/>
          <p:cNvPicPr>
            <a:picLocks noChangeAspect="1"/>
          </p:cNvPicPr>
          <p:nvPr/>
        </p:nvPicPr>
        <p:blipFill>
          <a:blip r:embed="rId3"/>
          <a:stretch>
            <a:fillRect/>
          </a:stretch>
        </p:blipFill>
        <p:spPr>
          <a:xfrm>
            <a:off x="4439920" y="222885"/>
            <a:ext cx="6955790" cy="6464300"/>
          </a:xfrm>
          <a:prstGeom prst="rect">
            <a:avLst/>
          </a:prstGeom>
        </p:spPr>
      </p:pic>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53390" y="222885"/>
            <a:ext cx="4312920" cy="82994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We have several spirites and spirite groups</a:t>
            </a:r>
          </a:p>
        </p:txBody>
      </p:sp>
      <p:grpSp>
        <p:nvGrpSpPr>
          <p:cNvPr id="9" name="组合 8"/>
          <p:cNvGrpSpPr/>
          <p:nvPr/>
        </p:nvGrpSpPr>
        <p:grpSpPr>
          <a:xfrm>
            <a:off x="220314" y="1221107"/>
            <a:ext cx="2805492" cy="2805492"/>
            <a:chOff x="4717771" y="2143125"/>
            <a:chExt cx="2805492" cy="2805492"/>
          </a:xfrm>
        </p:grpSpPr>
        <p:pic>
          <p:nvPicPr>
            <p:cNvPr id="4" name="图片 3"/>
            <p:cNvPicPr>
              <a:picLocks noChangeAspect="1"/>
            </p:cNvPicPr>
            <p:nvPr/>
          </p:nvPicPr>
          <p:blipFill rotWithShape="1">
            <a:blip r:embed="rId4">
              <a:duotone>
                <a:prstClr val="black"/>
                <a:srgbClr val="5B6A74">
                  <a:tint val="45000"/>
                  <a:satMod val="400000"/>
                </a:srgbClr>
              </a:duotone>
              <a:extLst>
                <a:ext uri="{BEBA8EAE-BF5A-486C-A8C5-ECC9F3942E4B}">
                  <a14:imgProps xmlns:a14="http://schemas.microsoft.com/office/drawing/2010/main">
                    <a14:imgLayer r:embed="rId5">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5" name="同心圆 4"/>
            <p:cNvSpPr/>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椭圆 7"/>
            <p:cNvSpPr/>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descr="groups"/>
          <p:cNvPicPr>
            <a:picLocks noChangeAspect="1"/>
          </p:cNvPicPr>
          <p:nvPr/>
        </p:nvPicPr>
        <p:blipFill>
          <a:blip r:embed="rId6"/>
          <a:srcRect t="3882" r="11336" b="7477"/>
          <a:stretch>
            <a:fillRect/>
          </a:stretch>
        </p:blipFill>
        <p:spPr>
          <a:xfrm>
            <a:off x="3764280" y="3315970"/>
            <a:ext cx="3789680" cy="1565910"/>
          </a:xfrm>
          <a:prstGeom prst="rect">
            <a:avLst/>
          </a:prstGeom>
        </p:spPr>
      </p:pic>
      <p:sp>
        <p:nvSpPr>
          <p:cNvPr id="7" name="文本框 6"/>
          <p:cNvSpPr txBox="1"/>
          <p:nvPr/>
        </p:nvSpPr>
        <p:spPr>
          <a:xfrm>
            <a:off x="3107055" y="2855595"/>
            <a:ext cx="306578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Groups we initialized:</a:t>
            </a:r>
          </a:p>
        </p:txBody>
      </p:sp>
      <p:pic>
        <p:nvPicPr>
          <p:cNvPr id="10" name="图片 9" descr="daxiong"/>
          <p:cNvPicPr>
            <a:picLocks noChangeAspect="1"/>
          </p:cNvPicPr>
          <p:nvPr/>
        </p:nvPicPr>
        <p:blipFill>
          <a:blip r:embed="rId7"/>
          <a:stretch>
            <a:fillRect/>
          </a:stretch>
        </p:blipFill>
        <p:spPr>
          <a:xfrm>
            <a:off x="9095105" y="718185"/>
            <a:ext cx="544830" cy="544830"/>
          </a:xfrm>
          <a:prstGeom prst="rect">
            <a:avLst/>
          </a:prstGeom>
        </p:spPr>
      </p:pic>
      <p:pic>
        <p:nvPicPr>
          <p:cNvPr id="12" name="图片 11" descr="lingdang"/>
          <p:cNvPicPr>
            <a:picLocks noChangeAspect="1"/>
          </p:cNvPicPr>
          <p:nvPr/>
        </p:nvPicPr>
        <p:blipFill>
          <a:blip r:embed="rId8"/>
          <a:stretch>
            <a:fillRect/>
          </a:stretch>
        </p:blipFill>
        <p:spPr>
          <a:xfrm>
            <a:off x="9639935" y="1677670"/>
            <a:ext cx="576580" cy="576580"/>
          </a:xfrm>
          <a:prstGeom prst="rect">
            <a:avLst/>
          </a:prstGeom>
        </p:spPr>
      </p:pic>
      <p:pic>
        <p:nvPicPr>
          <p:cNvPr id="14" name="图片 13" descr="xiaofu"/>
          <p:cNvPicPr>
            <a:picLocks noChangeAspect="1"/>
          </p:cNvPicPr>
          <p:nvPr/>
        </p:nvPicPr>
        <p:blipFill>
          <a:blip r:embed="rId9"/>
          <a:stretch>
            <a:fillRect/>
          </a:stretch>
        </p:blipFill>
        <p:spPr>
          <a:xfrm>
            <a:off x="8867140" y="2464435"/>
            <a:ext cx="541020" cy="541020"/>
          </a:xfrm>
          <a:prstGeom prst="rect">
            <a:avLst/>
          </a:prstGeom>
        </p:spPr>
      </p:pic>
      <p:pic>
        <p:nvPicPr>
          <p:cNvPr id="15" name="图片 14" descr="mama"/>
          <p:cNvPicPr>
            <a:picLocks noChangeAspect="1"/>
          </p:cNvPicPr>
          <p:nvPr/>
        </p:nvPicPr>
        <p:blipFill>
          <a:blip r:embed="rId10"/>
          <a:stretch>
            <a:fillRect/>
          </a:stretch>
        </p:blipFill>
        <p:spPr>
          <a:xfrm>
            <a:off x="9443085" y="2475230"/>
            <a:ext cx="530225" cy="530225"/>
          </a:xfrm>
          <a:prstGeom prst="rect">
            <a:avLst/>
          </a:prstGeom>
        </p:spPr>
      </p:pic>
      <p:pic>
        <p:nvPicPr>
          <p:cNvPr id="18" name="图片 17" descr="laoshi"/>
          <p:cNvPicPr>
            <a:picLocks noChangeAspect="1"/>
          </p:cNvPicPr>
          <p:nvPr/>
        </p:nvPicPr>
        <p:blipFill>
          <a:blip r:embed="rId11"/>
          <a:stretch>
            <a:fillRect/>
          </a:stretch>
        </p:blipFill>
        <p:spPr>
          <a:xfrm>
            <a:off x="10069195" y="2520950"/>
            <a:ext cx="484505" cy="484505"/>
          </a:xfrm>
          <a:prstGeom prst="rect">
            <a:avLst/>
          </a:prstGeom>
        </p:spPr>
      </p:pic>
      <p:pic>
        <p:nvPicPr>
          <p:cNvPr id="19" name="图片 18" descr="panghu"/>
          <p:cNvPicPr>
            <a:picLocks noChangeAspect="1"/>
          </p:cNvPicPr>
          <p:nvPr/>
        </p:nvPicPr>
        <p:blipFill>
          <a:blip r:embed="rId12"/>
          <a:stretch>
            <a:fillRect/>
          </a:stretch>
        </p:blipFill>
        <p:spPr>
          <a:xfrm>
            <a:off x="10648950" y="2520950"/>
            <a:ext cx="483870" cy="483870"/>
          </a:xfrm>
          <a:prstGeom prst="rect">
            <a:avLst/>
          </a:prstGeom>
        </p:spPr>
      </p:pic>
      <p:pic>
        <p:nvPicPr>
          <p:cNvPr id="20" name="图片 19" descr="duola2"/>
          <p:cNvPicPr>
            <a:picLocks noChangeAspect="1"/>
          </p:cNvPicPr>
          <p:nvPr/>
        </p:nvPicPr>
        <p:blipFill>
          <a:blip r:embed="rId13"/>
          <a:stretch>
            <a:fillRect/>
          </a:stretch>
        </p:blipFill>
        <p:spPr>
          <a:xfrm>
            <a:off x="9574530" y="3621405"/>
            <a:ext cx="506095" cy="506095"/>
          </a:xfrm>
          <a:prstGeom prst="rect">
            <a:avLst/>
          </a:prstGeom>
        </p:spPr>
      </p:pic>
      <p:pic>
        <p:nvPicPr>
          <p:cNvPr id="21" name="图片 20" descr="duola"/>
          <p:cNvPicPr>
            <a:picLocks noChangeAspect="1"/>
          </p:cNvPicPr>
          <p:nvPr/>
        </p:nvPicPr>
        <p:blipFill>
          <a:blip r:embed="rId14"/>
          <a:stretch>
            <a:fillRect/>
          </a:stretch>
        </p:blipFill>
        <p:spPr>
          <a:xfrm>
            <a:off x="9834245" y="767080"/>
            <a:ext cx="578485" cy="578485"/>
          </a:xfrm>
          <a:prstGeom prst="rect">
            <a:avLst/>
          </a:prstGeom>
        </p:spPr>
      </p:pic>
      <p:pic>
        <p:nvPicPr>
          <p:cNvPr id="22" name="图片 21" descr="bot1"/>
          <p:cNvPicPr>
            <a:picLocks noChangeAspect="1"/>
          </p:cNvPicPr>
          <p:nvPr/>
        </p:nvPicPr>
        <p:blipFill>
          <a:blip r:embed="rId15"/>
          <a:stretch>
            <a:fillRect/>
          </a:stretch>
        </p:blipFill>
        <p:spPr>
          <a:xfrm>
            <a:off x="9291955" y="4337685"/>
            <a:ext cx="924560" cy="924560"/>
          </a:xfrm>
          <a:prstGeom prst="rect">
            <a:avLst/>
          </a:prstGeom>
        </p:spPr>
      </p:pic>
      <p:pic>
        <p:nvPicPr>
          <p:cNvPr id="23" name="图片 22" descr="bot2"/>
          <p:cNvPicPr>
            <a:picLocks noChangeAspect="1"/>
          </p:cNvPicPr>
          <p:nvPr/>
        </p:nvPicPr>
        <p:blipFill>
          <a:blip r:embed="rId16"/>
          <a:stretch>
            <a:fillRect/>
          </a:stretch>
        </p:blipFill>
        <p:spPr>
          <a:xfrm>
            <a:off x="9667875" y="5548630"/>
            <a:ext cx="744855" cy="766445"/>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半闭框 12"/>
          <p:cNvSpPr/>
          <p:nvPr/>
        </p:nvSpPr>
        <p:spPr>
          <a:xfrm rot="8100000">
            <a:off x="-320397" y="132713"/>
            <a:ext cx="640794" cy="640794"/>
          </a:xfrm>
          <a:prstGeom prst="halfFrame">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任意多边形 15"/>
          <p:cNvSpPr/>
          <p:nvPr/>
        </p:nvSpPr>
        <p:spPr>
          <a:xfrm rot="2700000">
            <a:off x="-224459" y="23087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custDataLst>
              <p:tags r:id="rId1"/>
            </p:custDataLst>
          </p:nvPr>
        </p:nvSpPr>
        <p:spPr>
          <a:xfrm>
            <a:off x="453390" y="222885"/>
            <a:ext cx="4312920" cy="460375"/>
          </a:xfrm>
          <a:prstGeom prst="rect">
            <a:avLst/>
          </a:prstGeom>
          <a:noFill/>
        </p:spPr>
        <p:txBody>
          <a:bodyPr wrap="square" rtlCol="0">
            <a:spAutoFit/>
          </a:bodyPr>
          <a:lstStyle/>
          <a:p>
            <a:r>
              <a:rPr lang="en-US" altLang="zh-CN" sz="2400" dirty="0">
                <a:solidFill>
                  <a:srgbClr val="444F56"/>
                </a:solidFill>
                <a:latin typeface="Times New Roman" panose="02020603050405020304" charset="0"/>
                <a:ea typeface="汉仪文黑-55简" panose="00020600040101010101" charset="-122"/>
                <a:cs typeface="Times New Roman" panose="02020603050405020304" charset="0"/>
              </a:rPr>
              <a:t>How powerful the ghosts are?</a:t>
            </a:r>
          </a:p>
        </p:txBody>
      </p:sp>
      <p:grpSp>
        <p:nvGrpSpPr>
          <p:cNvPr id="42" name="组合 41"/>
          <p:cNvGrpSpPr/>
          <p:nvPr/>
        </p:nvGrpSpPr>
        <p:grpSpPr>
          <a:xfrm>
            <a:off x="220314" y="1221107"/>
            <a:ext cx="2805492" cy="2805492"/>
            <a:chOff x="4717771" y="2143125"/>
            <a:chExt cx="2805492" cy="2805492"/>
          </a:xfrm>
        </p:grpSpPr>
        <p:pic>
          <p:nvPicPr>
            <p:cNvPr id="43" name="图片 42"/>
            <p:cNvPicPr>
              <a:picLocks noChangeAspect="1"/>
            </p:cNvPicPr>
            <p:nvPr>
              <p:custDataLst>
                <p:tags r:id="rId5"/>
              </p:custDataLst>
            </p:nvPr>
          </p:nvPicPr>
          <p:blipFill rotWithShape="1">
            <a:blip r:embed="rId9">
              <a:duotone>
                <a:prstClr val="black"/>
                <a:srgbClr val="5B6A74">
                  <a:tint val="45000"/>
                  <a:satMod val="400000"/>
                </a:srgbClr>
              </a:duotone>
              <a:extLst>
                <a:ext uri="{BEBA8EAE-BF5A-486C-A8C5-ECC9F3942E4B}">
                  <a14:imgProps xmlns:a14="http://schemas.microsoft.com/office/drawing/2010/main">
                    <a14:imgLayer r:embed="rId10">
                      <a14:imgEffect>
                        <a14:backgroundRemoval t="20469" b="79063" l="24688" r="76875">
                          <a14:foregroundMark x1="50313" y1="49063" x2="54531" y2="42656"/>
                          <a14:foregroundMark x1="50000" y1="26250" x2="50000" y2="26250"/>
                          <a14:foregroundMark x1="66563" y1="29844" x2="66563" y2="29844"/>
                          <a14:foregroundMark x1="71719" y1="46719" x2="71719" y2="46719"/>
                          <a14:foregroundMark x1="64375" y1="59531" x2="64375" y2="59531"/>
                          <a14:foregroundMark x1="35938" y1="60000" x2="35938" y2="60000"/>
                          <a14:foregroundMark x1="29688" y1="45781" x2="29688" y2="45781"/>
                          <a14:foregroundMark x1="35781" y1="30938" x2="35781" y2="30938"/>
                          <a14:foregroundMark x1="46719" y1="65469" x2="46719" y2="65469"/>
                          <a14:foregroundMark x1="50000" y1="69375" x2="50000" y2="69375"/>
                          <a14:foregroundMark x1="50781" y1="72188" x2="50781" y2="72188"/>
                        </a14:backgroundRemoval>
                      </a14:imgEffect>
                    </a14:imgLayer>
                  </a14:imgProps>
                </a:ext>
                <a:ext uri="{28A0092B-C50C-407E-A947-70E740481C1C}">
                  <a14:useLocalDpi xmlns:a14="http://schemas.microsoft.com/office/drawing/2010/main" val="0"/>
                </a:ext>
              </a:extLst>
            </a:blip>
            <a:srcRect l="24062" t="19062" r="23906" b="20938"/>
            <a:stretch>
              <a:fillRect/>
            </a:stretch>
          </p:blipFill>
          <p:spPr>
            <a:xfrm>
              <a:off x="5168722" y="2448305"/>
              <a:ext cx="1903591" cy="2195132"/>
            </a:xfrm>
            <a:prstGeom prst="rect">
              <a:avLst/>
            </a:prstGeom>
          </p:spPr>
        </p:pic>
        <p:sp>
          <p:nvSpPr>
            <p:cNvPr id="44" name="同心圆 43"/>
            <p:cNvSpPr/>
            <p:nvPr>
              <p:custDataLst>
                <p:tags r:id="rId6"/>
              </p:custDataLst>
            </p:nvPr>
          </p:nvSpPr>
          <p:spPr>
            <a:xfrm>
              <a:off x="4717771" y="2143125"/>
              <a:ext cx="2805492" cy="2805492"/>
            </a:xfrm>
            <a:prstGeom prst="donut">
              <a:avLst>
                <a:gd name="adj" fmla="val 6828"/>
              </a:avLst>
            </a:prstGeom>
            <a:solidFill>
              <a:srgbClr val="5B6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p:cNvSpPr/>
            <p:nvPr>
              <p:custDataLst>
                <p:tags r:id="rId7"/>
              </p:custDataLst>
            </p:nvPr>
          </p:nvSpPr>
          <p:spPr>
            <a:xfrm>
              <a:off x="4793227" y="2218581"/>
              <a:ext cx="2654579" cy="2654579"/>
            </a:xfrm>
            <a:prstGeom prst="ellipse">
              <a:avLst/>
            </a:prstGeom>
            <a:noFill/>
            <a:ln w="22225">
              <a:gradFill flip="none" rotWithShape="1">
                <a:gsLst>
                  <a:gs pos="0">
                    <a:srgbClr val="D7B26C"/>
                  </a:gs>
                  <a:gs pos="51000">
                    <a:srgbClr val="D7B26C">
                      <a:alpha val="13000"/>
                    </a:srgbClr>
                  </a:gs>
                  <a:gs pos="100000">
                    <a:srgbClr val="D7B26C"/>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xiaofu"/>
          <p:cNvPicPr>
            <a:picLocks noChangeAspect="1"/>
          </p:cNvPicPr>
          <p:nvPr/>
        </p:nvPicPr>
        <p:blipFill>
          <a:blip r:embed="rId11"/>
          <a:stretch>
            <a:fillRect/>
          </a:stretch>
        </p:blipFill>
        <p:spPr>
          <a:xfrm>
            <a:off x="6414770" y="1044575"/>
            <a:ext cx="1397635" cy="1397635"/>
          </a:xfrm>
          <a:prstGeom prst="rect">
            <a:avLst/>
          </a:prstGeom>
        </p:spPr>
      </p:pic>
      <p:pic>
        <p:nvPicPr>
          <p:cNvPr id="3" name="图片 2" descr="mama"/>
          <p:cNvPicPr>
            <a:picLocks noChangeAspect="1"/>
          </p:cNvPicPr>
          <p:nvPr/>
        </p:nvPicPr>
        <p:blipFill>
          <a:blip r:embed="rId12"/>
          <a:stretch>
            <a:fillRect/>
          </a:stretch>
        </p:blipFill>
        <p:spPr>
          <a:xfrm>
            <a:off x="8555990" y="1044892"/>
            <a:ext cx="1397000" cy="1397000"/>
          </a:xfrm>
          <a:prstGeom prst="rect">
            <a:avLst/>
          </a:prstGeom>
        </p:spPr>
      </p:pic>
      <p:pic>
        <p:nvPicPr>
          <p:cNvPr id="4" name="图片 3" descr="laoshi"/>
          <p:cNvPicPr>
            <a:picLocks noChangeAspect="1"/>
          </p:cNvPicPr>
          <p:nvPr/>
        </p:nvPicPr>
        <p:blipFill>
          <a:blip r:embed="rId13"/>
          <a:stretch>
            <a:fillRect/>
          </a:stretch>
        </p:blipFill>
        <p:spPr>
          <a:xfrm>
            <a:off x="6414770" y="3051175"/>
            <a:ext cx="1325880" cy="1325880"/>
          </a:xfrm>
          <a:prstGeom prst="rect">
            <a:avLst/>
          </a:prstGeom>
        </p:spPr>
      </p:pic>
      <p:pic>
        <p:nvPicPr>
          <p:cNvPr id="5" name="图片 4" descr="panghu"/>
          <p:cNvPicPr>
            <a:picLocks noChangeAspect="1"/>
          </p:cNvPicPr>
          <p:nvPr/>
        </p:nvPicPr>
        <p:blipFill>
          <a:blip r:embed="rId14"/>
          <a:stretch>
            <a:fillRect/>
          </a:stretch>
        </p:blipFill>
        <p:spPr>
          <a:xfrm>
            <a:off x="6414770" y="4986020"/>
            <a:ext cx="1397635" cy="1397635"/>
          </a:xfrm>
          <a:prstGeom prst="rect">
            <a:avLst/>
          </a:prstGeom>
        </p:spPr>
      </p:pic>
      <p:sp>
        <p:nvSpPr>
          <p:cNvPr id="7" name="文本框 6"/>
          <p:cNvSpPr txBox="1"/>
          <p:nvPr>
            <p:custDataLst>
              <p:tags r:id="rId2"/>
            </p:custDataLst>
          </p:nvPr>
        </p:nvSpPr>
        <p:spPr>
          <a:xfrm>
            <a:off x="4015105" y="1526540"/>
            <a:ext cx="2138680" cy="58356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Level 1 --</a:t>
            </a:r>
          </a:p>
        </p:txBody>
      </p:sp>
      <p:sp>
        <p:nvSpPr>
          <p:cNvPr id="8" name="文本框 7"/>
          <p:cNvSpPr txBox="1"/>
          <p:nvPr>
            <p:custDataLst>
              <p:tags r:id="rId3"/>
            </p:custDataLst>
          </p:nvPr>
        </p:nvSpPr>
        <p:spPr>
          <a:xfrm>
            <a:off x="4015105" y="3274695"/>
            <a:ext cx="2138680" cy="58356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Level 2 --</a:t>
            </a:r>
          </a:p>
        </p:txBody>
      </p:sp>
      <p:sp>
        <p:nvSpPr>
          <p:cNvPr id="9" name="文本框 8"/>
          <p:cNvSpPr txBox="1"/>
          <p:nvPr>
            <p:custDataLst>
              <p:tags r:id="rId4"/>
            </p:custDataLst>
          </p:nvPr>
        </p:nvSpPr>
        <p:spPr>
          <a:xfrm>
            <a:off x="4015105" y="5232400"/>
            <a:ext cx="2138680" cy="583565"/>
          </a:xfrm>
          <a:prstGeom prst="rect">
            <a:avLst/>
          </a:prstGeom>
          <a:noFill/>
        </p:spPr>
        <p:txBody>
          <a:bodyPr wrap="square" rtlCol="0">
            <a:spAutoFit/>
          </a:bodyPr>
          <a:lstStyle/>
          <a:p>
            <a:r>
              <a:rPr lang="en-US" altLang="zh-CN" sz="3200" dirty="0">
                <a:solidFill>
                  <a:srgbClr val="444F56"/>
                </a:solidFill>
                <a:latin typeface="Times New Roman" panose="02020603050405020304" charset="0"/>
                <a:ea typeface="汉仪文黑-55简" panose="00020600040101010101" charset="-122"/>
                <a:cs typeface="Times New Roman" panose="02020603050405020304" charset="0"/>
              </a:rPr>
              <a:t>Level 3 --</a:t>
            </a:r>
          </a:p>
        </p:txBody>
      </p:sp>
      <p:pic>
        <p:nvPicPr>
          <p:cNvPr id="10" name="图片 9" descr="gl"/>
          <p:cNvPicPr>
            <a:picLocks noChangeAspect="1"/>
          </p:cNvPicPr>
          <p:nvPr/>
        </p:nvPicPr>
        <p:blipFill>
          <a:blip r:embed="rId15"/>
          <a:srcRect l="5467" t="13771" r="17515" b="18644"/>
          <a:stretch>
            <a:fillRect/>
          </a:stretch>
        </p:blipFill>
        <p:spPr>
          <a:xfrm>
            <a:off x="4907915" y="278130"/>
            <a:ext cx="3157855" cy="405130"/>
          </a:xfrm>
          <a:prstGeom prst="rect">
            <a:avLst/>
          </a:prstGeom>
        </p:spPr>
      </p:pic>
      <p:sp>
        <p:nvSpPr>
          <p:cNvPr id="6" name="文本框 5">
            <a:extLst>
              <a:ext uri="{FF2B5EF4-FFF2-40B4-BE49-F238E27FC236}">
                <a16:creationId xmlns:a16="http://schemas.microsoft.com/office/drawing/2014/main" id="{698391AC-5812-F449-94F8-54F1F8F457B2}"/>
              </a:ext>
            </a:extLst>
          </p:cNvPr>
          <p:cNvSpPr txBox="1"/>
          <p:nvPr/>
        </p:nvSpPr>
        <p:spPr>
          <a:xfrm>
            <a:off x="6110748" y="2470507"/>
            <a:ext cx="2005677" cy="369332"/>
          </a:xfrm>
          <a:prstGeom prst="rect">
            <a:avLst/>
          </a:prstGeom>
          <a:noFill/>
        </p:spPr>
        <p:txBody>
          <a:bodyPr wrap="none" rtlCol="0">
            <a:spAutoFit/>
          </a:bodyPr>
          <a:lstStyle/>
          <a:p>
            <a:r>
              <a:rPr lang="zh-CN" altLang="zh-CN" b="0" i="1" u="none" strike="noStrike" dirty="0">
                <a:solidFill>
                  <a:srgbClr val="202122"/>
                </a:solidFill>
                <a:effectLst/>
                <a:latin typeface="Arial" panose="020B0604020202020204" pitchFamily="34" charset="0"/>
              </a:rPr>
              <a:t>Honekawa Suneo</a:t>
            </a:r>
            <a:endParaRPr lang="zh-CN" altLang="en-US" dirty="0"/>
          </a:p>
        </p:txBody>
      </p:sp>
      <p:sp>
        <p:nvSpPr>
          <p:cNvPr id="11" name="文本框 10">
            <a:extLst>
              <a:ext uri="{FF2B5EF4-FFF2-40B4-BE49-F238E27FC236}">
                <a16:creationId xmlns:a16="http://schemas.microsoft.com/office/drawing/2014/main" id="{7282BA4A-D3F4-8716-0C35-7D4A8A89B143}"/>
              </a:ext>
            </a:extLst>
          </p:cNvPr>
          <p:cNvSpPr txBox="1"/>
          <p:nvPr/>
        </p:nvSpPr>
        <p:spPr>
          <a:xfrm>
            <a:off x="8700492" y="2439186"/>
            <a:ext cx="1107996" cy="369332"/>
          </a:xfrm>
          <a:prstGeom prst="rect">
            <a:avLst/>
          </a:prstGeom>
          <a:noFill/>
        </p:spPr>
        <p:txBody>
          <a:bodyPr wrap="none" rtlCol="0">
            <a:spAutoFit/>
          </a:bodyPr>
          <a:lstStyle/>
          <a:p>
            <a:r>
              <a:rPr lang="en-US" altLang="zh-CN" i="1" dirty="0" err="1">
                <a:solidFill>
                  <a:srgbClr val="202122"/>
                </a:solidFill>
                <a:latin typeface="Arial" panose="020B0604020202020204" pitchFamily="34" charset="0"/>
              </a:rPr>
              <a:t>Okaasan</a:t>
            </a:r>
            <a:endParaRPr lang="zh-CN" altLang="en-US" i="1" dirty="0">
              <a:solidFill>
                <a:srgbClr val="202122"/>
              </a:solidFill>
              <a:latin typeface="Arial" panose="020B0604020202020204" pitchFamily="34" charset="0"/>
            </a:endParaRPr>
          </a:p>
        </p:txBody>
      </p:sp>
      <p:sp>
        <p:nvSpPr>
          <p:cNvPr id="12" name="文本框 11">
            <a:extLst>
              <a:ext uri="{FF2B5EF4-FFF2-40B4-BE49-F238E27FC236}">
                <a16:creationId xmlns:a16="http://schemas.microsoft.com/office/drawing/2014/main" id="{3A287239-E890-5907-DB6D-5EC33C9DFC0A}"/>
              </a:ext>
            </a:extLst>
          </p:cNvPr>
          <p:cNvSpPr txBox="1"/>
          <p:nvPr/>
        </p:nvSpPr>
        <p:spPr>
          <a:xfrm flipH="1">
            <a:off x="6650519" y="4377055"/>
            <a:ext cx="1581665" cy="369332"/>
          </a:xfrm>
          <a:prstGeom prst="rect">
            <a:avLst/>
          </a:prstGeom>
          <a:noFill/>
        </p:spPr>
        <p:txBody>
          <a:bodyPr wrap="square" rtlCol="0">
            <a:spAutoFit/>
          </a:bodyPr>
          <a:lstStyle/>
          <a:p>
            <a:r>
              <a:rPr lang="en-US" altLang="zh-CN" i="1" dirty="0">
                <a:solidFill>
                  <a:srgbClr val="202122"/>
                </a:solidFill>
                <a:latin typeface="Arial" panose="020B0604020202020204" pitchFamily="34" charset="0"/>
              </a:rPr>
              <a:t>Sensei</a:t>
            </a:r>
            <a:endParaRPr lang="zh-CN" altLang="en-US" i="1" dirty="0">
              <a:solidFill>
                <a:srgbClr val="202122"/>
              </a:solidFill>
              <a:latin typeface="Arial" panose="020B0604020202020204" pitchFamily="34" charset="0"/>
            </a:endParaRPr>
          </a:p>
        </p:txBody>
      </p:sp>
      <p:sp>
        <p:nvSpPr>
          <p:cNvPr id="14" name="文本框 13">
            <a:extLst>
              <a:ext uri="{FF2B5EF4-FFF2-40B4-BE49-F238E27FC236}">
                <a16:creationId xmlns:a16="http://schemas.microsoft.com/office/drawing/2014/main" id="{1E1725A9-C496-325D-A114-CC791A288CFB}"/>
              </a:ext>
            </a:extLst>
          </p:cNvPr>
          <p:cNvSpPr txBox="1"/>
          <p:nvPr/>
        </p:nvSpPr>
        <p:spPr>
          <a:xfrm>
            <a:off x="6317983" y="6383655"/>
            <a:ext cx="1591205" cy="369332"/>
          </a:xfrm>
          <a:prstGeom prst="rect">
            <a:avLst/>
          </a:prstGeom>
          <a:noFill/>
        </p:spPr>
        <p:txBody>
          <a:bodyPr wrap="none" rtlCol="0">
            <a:spAutoFit/>
          </a:bodyPr>
          <a:lstStyle/>
          <a:p>
            <a:r>
              <a:rPr lang="en-US" altLang="zh-CN" i="1" dirty="0" err="1">
                <a:solidFill>
                  <a:srgbClr val="202122"/>
                </a:solidFill>
                <a:latin typeface="Arial" panose="020B0604020202020204" pitchFamily="34" charset="0"/>
              </a:rPr>
              <a:t>Gōda</a:t>
            </a:r>
            <a:r>
              <a:rPr lang="en-US" altLang="zh-CN" i="1" dirty="0">
                <a:solidFill>
                  <a:srgbClr val="202122"/>
                </a:solidFill>
                <a:latin typeface="Arial" panose="020B0604020202020204" pitchFamily="34" charset="0"/>
              </a:rPr>
              <a:t> Takeshi</a:t>
            </a:r>
            <a:endParaRPr lang="zh-CN" altLang="en-US" i="1" dirty="0">
              <a:solidFill>
                <a:srgbClr val="202122"/>
              </a:solidFill>
              <a:latin typeface="Arial" panose="020B0604020202020204" pitchFamily="34" charset="0"/>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c40e64d-96c2-4c88-96ea-69864a4e51c7"/>
  <p:tag name="COMMONDATA" val="eyJjb3VudCI6NywiaGRpZCI6ImM1MGQ0ZjM0ODFiMDhkNjliY2E3MjM5YzJhMjFmMDBjIiwidXNlckNvdW50Ijoz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JIkZpbGVJZCIgOiAiMjQzNzg4MTg3NzM0IiwKCSJHcm91cElkIiA6ICIzMDQyMDQyNzkiLAoJIkltYWdlIiA6ICJpVkJPUncwS0dnb0FBQUFOU1VoRVVnQUFBZWNBQUFLZkNBWUFBQUJVbEFCbEFBQUFDWEJJV1hNQUFBc1RBQUFMRXdFQW1wd1lBQUFnQUVsRVFWUjRuT3pkZVhnY2VYMG4vbmQxVmQrdG93L2R0K1JUa3EveDdibVpHV1k0TW9TWjVRZ1FzaEJJeUVKK1liTWh2Mnl5QkRhYmg5emtXQ0NRRUVLeUVFS0dCV1k0WjhBZTVtQjhqeTlKdG1YSmN0dFM2K3h1cWRYcXM2cHIvNUJjYnRteXJidXFXdS9YOCtqcHF1N3Fxbzg4bW43MzkxdmYrcGFncXFvS0lpSWlNZ3lMM2dVUUVSSFJiQXhuSWlJaWcyRTRFeEVSR1F6RG1ZaUl5R0FZemtSRVJBYkRjQ1lpSWpJWWhqTVJFWkhCTUp5SmlJZ01odUZNUkVSa01BeG5JaUlpZzJFNEV4RVJHUXpEbVlpSXlHQVl6a1JFUkFiRGNDWWlJaklZaGpNUkVaSEJNSnlKaUlnTWh1Rk1SRVJrTUF4bklpSWlnMkU0RXhFUkdRekRtWWlJeUdBWXprUkVSQWJEY0NZaUlqSVloak1SRVpIQk1KeUppSWdNaHVGTVJFUmtNQXhuSWlJaWcyRTRFeEVSR1F6RG1ZaUl5R0FZemtSRVJBYkRjQ1lpSWpJWWhqTVJFWkhCTUp5SmlJZ01odUZNUkVSa01BeG5JaUlpZzJFNEV4RVJHUXpEbVlpSXlHQVl6a1JFUkFiRGNDWWlJaklZaGpNUkVaSEJNSnlKaUlnTWh1Rk1SRVJrTUF4bklpSWlnMkU0RXhFUkdRekRtWWlJeUdBWXprUkVSQVlqNlYwQUVaSFp5YktNWURDSTBkRlJKSk5KS0lxaWQwbTZFVVVSVHFjVFpXVmxhR2hvZ0NReFpoWkRVRlZWMWJzSUlpS3ppa1FpNk9ycWd0L3ZSM1YxTlR3ZUQwUlIxTHNzM1NpS2duZzhqbEFvaEhBNGpOYldWdmg4UHIzTE1oMkdNeEhSSWtVaUVYUjJkcUs5dlIxZXIxZnZjZ3duR28yaW82TURiVzF0RE9nRjRqbG5JcUpGa0dVWlhWMWRET1k3OEhxOWFHOXZSMWRYRjJSWjFyc2NVMkU0RXhFdFFqQVloTi92WnpEZmhkZnJoZC92UnpBWTFMc1VVMkU0RXhFdHd1am9LS3FycS9VdXd4U3FxNnN4TmphbWR4bW13bkFtSWxxRVpESUpqOGVqZHhtbTRQRjRrRWdrOUM3RFZCak9SRVNMb0NqS21oNlZ2UkNpS0s3cHk4c1dnK0ZNUkVSa01BeG5JaUlpZzJFNEV4RVJHUXpEbVlpSXlHQVl6a1JFUkFiRGNDWWlJaklZaGpNUkVaSEJNSnlKaUlnTWh1Rk1SRVJrTUF4bklpSWlnMkU0RXhFUkdRekRtWWlJeUdBWXprUkVSQWJEY0NZaUlqSVloak1SRVpIQk1KeUppSWdNaHVGTVJFUmtNQXhuSWlJaWcyRTRFeEVSR1F6RG1ZaUl5R0FZemtSRVJBYkRjQ1lpSWpJWWhqTVJFWkhCTUp5SmlJZ01odUZNUkVSa01BeG5JaUlpZzJFNEV4RVJHUXpEbVlpSXlHQVl6a1JFUkFiRGNDWWlJaklZaGpNUkVaSEJNSnlKaUlnTWh1Rk1SRVJrTUF4bklpSWlnMkU0RXhFUkdRekRtWWlJeUdBWXprUkVSQWJEY0NZaUlqSVloak1SRVpIQk1KeUppSWdNaHVGTVJFUmtNQXhuSWlJaWcyRTRFeEVSR1F6RG1ZaUl5R0FZemtSRVJBYkRjQ1lpSWpJWWhqTVJFWkhCTUp5SmlJZ01odUZNUkVSa01BeG5JaUlpZzJFNEV4RVJHUXpEbVlpSXlHQVl6a1JFaXlDS0loUkYwYnNNVTFBVUJhSW82bDJHcVRDY2lZZ1d3ZWwwSWg2UDYxMkdLY1RqY2JoY0xyM0xNQldHTXhIUklwU1ZsU0VVQ3VsZGhpbUVRaUVFQWdHOXl6QVZoak1SMFNJME5EUWdIQTRqR28zcVhZcWhSYU5SaE1OaE5EWTI2bDJLcVRDY2lZZ1dRWklrdExhMm9xT2pnd0Y5RzlGb0ZCMGRIV2h0YmVVNTV3VVNWRlZWOVM2Q2lNaXNJcEVJdXJxNjRQZjdVVjFkRFkvSHM2YURTRkVVeE9OeGhFSWhoTU5odExhMnd1Zno2VjJXNlRDY2lZaVdTSlpsQklOQmpJMk5JWkZJck9sUjNLSW93dVZ5SVJBSW9LR2hBWklrNlYyU0tUR2NpWWhXVVZxWndybnhRM2c5OGtOY21QajVuTnQ4Yk9OWDBGeTBhNVVySXlOaE9CTVJyWUNjbXNQbCtBbThIdjRoWG8vOEVKbGNha0h2LzVXV3Y4STI3Mk1yVkIwWkhmc2JpSWhXd08rYzNMNms5N3ZFb21XcWhNeUlvN1dKaUF6R2E2dkN1dUk5ZXBkQk9tTExtWWhvQlZRNTEyRXcyYU90MTd2YnNjUDNKclNYdmdFZDQ0Znc0NEhQSTUxTGFLL2JSQ2N5U2hJQXNOUC9WZ2hzTzYxcFBPZE1STFFDRkRVTGl5QkJnQUFBVUpIRDZjZ0wrTUhBM3lLU0h0QzJFeUJnZjluVE9EcjJMQlExQ3dENHZmYm5VTzVvMUtOc01naTJuSW1JVm9Bb1dBRUFLbFNjbjNnRno0ZitIdGVtT21kdFUrRm94cnNhUDQxUXNodUsraTBBMHkxc0JqTXhuSW1JVmtCT1ZYQTYrZ0lPRGY0VFFzbnVXYSs1cFZLOHNmb2pPRkQyVG9pQ2hPZjYvMHA3YlpmL3lkVXVsUXlJNFV4RXRJekdNME00R2Y0K2pveDlHK0YwLzZ6WFJNR0tCeXJlaTBlclBnem56R2pzc2ZSVlhJbWZBUUJZQkJFN2ZFK3NlczFrUEF4bklxSWxTdWNTT0JjOWlPUGg1OUFUT3dZVnM0ZnkyQ3hPN0M5N0J4NnFlRDlLYk9Xelhqc1IvcjYyM0ZyeUFOeFM2YXJVVE1iR2NDWWlXZ1FWT2ZSTW5zRHhzV2R4TnZwVFpITEpXN1p4UzZXNHIveVhjRi81TDgwWnVpcFVuQWgvVDF2ZjVmK0ZGYTJaeklQaFRFUTBUOWxjR24zeDEzRmg0aldjamo2UDhjelFMZHRZQkFzMmw5eVAzZjYzb2JYMEFVaUM3YmI3dXhJL3JZM2Nkb3JGYUMxOVlNVnFKM05oT0JNUjNZWUtGVVBKSGx5TXZZYUxFNGZSR3o4Sk9aZWVjOXNxNTNyc0Nmd2k3dkc5R1VWVy83ejJmeno4bkxhOHcvZkVIWU9jMWhhR014RlJuc25zR0xwalI2Y0RPWFlZazlteDIyN3Jsa3B4ais4dDJCTjRHNnBkRzdWcm11ZER6cVZ4T3ZLOHRzNHViY3JIY0NhaU5Xc3lHMFovb2d2WEVsM29uK3JDdFVRbkpqSWpkM3hQaldzVE5oWWZ3S2FTQTJqeTdOQ3VaMTZvMGZRMU9FUTNVa29jQVhzOUdqeGJGN1VmS2t5Y0lZeUlDcDRLRlpQWk1Rd2tMdURhVk9kMEdDZTY3aHJFQU9DUmZOaFljZ0NiaWc5Z1EvSCtlWGRaejBkT3phRTNmZ0pwWlFydHBROHYyMzdKL0JqT1JGUXdVa29jSTZrckdFMEZNWm9PWWl3VnhNak1jbHFabXRjK25HSXg2dHh0V0YrOEI1dUs3MFcxYXdQbnVhWlZ4MjV0SWpLTlRDNkY4Y3dRSmpMREdNOE1ZVHc3akVoNlFBdmt1QnhaMFA1c0ZpZHFYWnRSNTI1SHZic2Q5ZTQyK095MUN6cDNUTFFTR001RXBEdEZsVEVsUnhIUFJoQ1hJNWpJams2SDcwd0lUMlNHRWMwTUlhbkVGbjBNcDFpTWNrY2phdDJiVWU5cVI1MjdIZVdPSmxnRXRvckplQmpPUkxTc1ZLakk1SkpJeWpFazVBa2tsQmlTY2d4eE9ZSkpPWUo0Tm9MSmJCanhtZVc0SE1HVVBMNHN4eFlGS3dLT2VwVGJHMURtYUVTNW94RmxqZ2FVTzVyZ2trcllJaWJUWURnVDBTMVVxTWptMGtqSUUwZ3FNU1RrR0pJekladFFZcmM4bjVCalNDZ1QydXM1VlZtUnVpeUNpQkpyQlVwdEZmRGFLbEZxcTBLcHJSSitleTNLSFkzdzJxclpFcWFDd0hBbUttQXFja2dwVTBqSUU1aVN4N1Znblc3UlRpQWhqMDhIcTdaK0kyeXYzMXQ0dFRqRlloUlovU2l5K3VDUmZDaXhsY003RTc2bHRrcVVXaXRSWkEwd2ZHbE5ZRGdUbWNCMHlNYW5BM1pXbUU3Y2VHNW1mZnExNjl2Rm9DSzM2dldLZ2dTbldBeVhWQUtYVkF5WFdBS1hWSUlpcXg4ZXlUZjlhUFdqU0pvT1lvL1Z1K2pyaFlrS0VjT1pTQ2NxY3BpU3h6R1pEV015TzRaWWRteG1PWXhKZVd6Vzh3bDU0cFk3SGEwR2gralJ3dFdwaFd6ZXVsUUNsMWg4eTNNMmk1UG5kNG1XZ09GTXRBSlVxSWhuSTRobUJoSE5ER0k4TTRoSWV2b3htaGxFTER1R3VCeEdUbDM1VnExRnNHZ3QxK2t3TGJtbFJldVNTbTYwZEdjQzJDa1d3U0tJSzE0ZkVkMks0VXkwU0FsNVl2cjYyblFRa2ZRQXhqTkRpR1JDMHdHY0hvS3NacGIxZUtKZ2hWc3F2U1ZVYnhlMjEwUFdMcnJaaWlVeUdZWXowUjNrVkFXUnpBQkdVbjBZU1YzQlNMSVB3NmsrakthdUlDNUhsN3gvbThXSkltdGdaaUNVSDBYUzlHT3hOVEJ6VHZiNnNnOVdpNE1oUzdSR01KeUpNTjBOSFUySGNDM1JoWUhFZVl5a3JtQTQxWWV4VkJDS0tpOXFuM2FMQzE1NzFjeUk0K25IRzVmL2xLUElHb0RONGx6bTM0U0lDZ0hEbWRhYy9DQ2V2aFBSOUUwUUV2TEVndllqQ2xhVU82WW51L0RiYStHMVZXc0I3TFZYd1NFV3NhVkxSSXZDY0thQ041NFpRbkRxM0tLRHVNanFSN21qQ2VXT3hsbVBuUENDaUZZS3c1a0t6bVEyako3SjQ3ZzBlUlNYWXNjUVRsK2IxL3Njb2dlMXJsYlV1VnRSNVZ5dlRmL29GSXRXdUdJaW90a1l6bVI2U1dVU3ZaTW5jQ2wyREQyVFJ6R1k3TG5yZTV4aUVXcmRyYWh6dFdxQnpMc1JFWkZSTUp6SmRCUTFpOTdKRStpT0hjV2x5YVBvbnpwL3gxbXdiQllIR2p6YlVPZHFRNTE3T294OTlob0dNUkVaRnNPWlRFRlJzK2lPSGNIcDZBdm9pQjVDVXBtODdiYWlZRVdqWnh2V0YrL0YrcUk5cUhlM2MycElJaklWaGpNWjFud0RXWUFGOWU0MnJKc0o0MGJQZHRnc2psV3Vsb2hvK1RDY3lWRG1HOGgrZXkzYVNoL0UrcUo5YUNuYUNZZm9XZVZLaVJaUGxtVUVnMEdNam80aW1VeENVVmJtRnB0bUlJb2luRTRueXNySzBORFFBRWxpTEFHQW9LcnE2cyttVDVSSGhZcGcvQXlPakgwYjU2SUhieHZJQVhzOXR2bmVpRzNleDFEajJzUnp4bVJLa1VnRVhWMWQ4UHY5cUs2dWhzZmpnU2l1M1RuTUZVVkJQQjVIS0JSQ09CeEdhMnNyZkQ2ZjNtWHBqdUZNdWtrcWt6Z1IvaDZPakg3cnRpT3N5eHoxMk9aOUk3WjUzNGhxMTBZR01wbGFKQkpCWjJjbjJ0dmI0ZlY2OVM3SGNLTFJLRG82T3REVzFyYm1BNXJoVEt0dUlIRUJMNDk4SGFjalAwWTJsNzdsOVhKSDQwd2dQNFlxMXdZR01oVUVXWlp4NU1nUnRMVzFNWmp2SUJxTm9yT3pFL3YyN1Z2VFhkd01aMW9WS2xSMHh3N2p4YUd2b2p0MjVKYlhiUllIZHZwL0FRZkszc0VXTWhXazN0NWVaRElaYk42OFdlOVNETy84K2ZPdzJXeG9hV25SdXhUZHJOMnZKYlFxY3FxQzF5TS94TStHL2dXaFpQY3Ryd2ZzOWJpdi9OM1lIWGdiWitLaWdqWTZPc3BnbnFmcTZtcGN1SENCNFV5MDNISnFEcWVqUDhhUEI3NkFzZlRWVzE3ZlhISWY3aXQvRHphVkhJQUF6azlOaFMrWlRNTGo0VlVGOCtIeGVKQklKUFF1UTFjTVoxcFdLbFNjaXg3RWowT2Z4MUN5ZDlackR0R0R2WUczNDk3eWR5RmdyOWVwUWlKOUtJcXlwa2RsTDRRb2ltdjY4aktBNFV6THFIZnlCSjY5OWhmb1Q1eWY5YnpYVm8xSHFqNkluZjYzd201eDZWUWRFWkY1TUp4cHlhS1pFSjY3OWxtY2liNHc2L2tTV3prZXEvbzE3QTI4bmRObkVoRXRBTU9aRmkyVFMrSEZvWC9Hd2FHdlFNNjdKS3JJR3NDalZSL0Mvc0RUa0N4MkhTc2tJakluaGpNdHlxWFlVWHd6K0NsRTBpSHRPVW13NGFIS1g4RWpWYi9LN21zaW9pVmdPTk9DcEpRNHZ0Zi9XUndlL2RhczU3ZDRIOEdUdGY4TmZudXRUcFVSRVJVT2hqUE4yOFhZYS9qbWxVOWpQRE9rUFZmdWFNVFQ5WCtBOWNWN2RheU1pS2l3TUp6cHJtUTFnKzlkK3l4ZUdmazM3VG1MWU1IREZSL0E0OVVmNFhsbElxSmx4bkNtT3dxbnIrRmZlaitCL2tTWDlseVZjejNlM2ZoSHFITzM2VmdaRVZIaFlqalRiWjJKL2dUZnZQSXBwSlE0QUVDQWdFZXJQb3czVnY4Nkw0MGlJbHBCREdlNlJVN040Ym4rdjhUTHcxL1RuaXV5QnZETHpYK0tkVVY3ZEt5TWlHaHRZRGpUTEdsbEN2OTYrWGR4ZnVJVjdia054ZnZ4dnVZL2dVZGEyL2RYSlNKYUxReG4wa1F6Zy9qeXBZOWhNSGtKd0hRMzlwdHFQb1pIcW42Vk42Y2dJbHBGREdjQ0FGeWQ2c0EvOWZ3bUpyTmhBTlAzVjM1Zjg1K2h2ZlJoblNzaklscDdHTTZFM3NtVCtNZEwvd1daWEJJQVVHd3R3NGZXZnc2MUx0NTdsb2hJRHd6bk5lNVM3Q2krM1BNeFpHZm14cTV4YmNLdnJ2dmZLTFZWNkZ3WkVkSGF4WEJld3k3RVhzTlhlbjVMdTJsRlM5Rk9mR2pkNTJBWDNUcFhSa1MwdGpHYzE2anpFNi9nS3owZmg2Sm1BUUFiaXZmaGcrditEamFMUStmS2lJaUk0YndHWFltZndWZDdmMXNMNXMwbDkrTURMWi9sTkp4RVJBYkJjRjVqaGxPWFo1MWpiaXQ5Q0wvUzhwZVFCSnZPbFJFUjBYVzhlSFVObWNpTTRCKzZmd01KZVFJQTBGSzBDNy9TL0JjTVppSWlnMkU0cnhFcEpZNS91UFFiaUdZR0FRQlZ6blg0NExxL1pWYzJFWkVCTVp6WEFCVXF2dEgzUDdTWnYwcHRGZmp3K3IrSFV5elN1VElpSXBvTHcza05lSEhvbjNGdS9CQUF3Q0Y2OEd2cnY4anJtSW1JREl6aFhPQXVUUjdERC9yL1RsdC9YL09mb05MWm9tTkZSRVIwTnd6bkFqYWVHY2IvNmYwRVZPUUFBSTlXZlJpdEpRL3FYQlVSRWQwTnc3bEFxY2poNjMzL0hYRTVDbUI2a3BFbnFqK3FjMVZFUkRRZkRPY0M5ZXJJdjZOMzhnU0E2UUZnNzJ2K00xZ0UvdWNtSWpJRGZsb1hvTEgwVmZ5Zy8yKzA5ZmMwZlFZZXlhdGpSVVJFdEJBTTV3S2pJb2QvNy90RFpISXBBTUI5NWUvR3VxTGRPbGRGUkVRTHdYQXVNSytPZkFPWDQ2OERBSHoyR3J5bDl1TTZWMFJFUkF2RmNDNGdrOWt3Zmpqd09XMzkzWTEvQkx2RnBXTkZSRVMwR0F6bkF2TERnZitOdERJRkFMaTMvRjNzemlZaU1pbUdjNEhvVDV6SHNiSHZBQUNjWWpIZVZQMHhuU3NpSXFMRllqZ1hBQlVxdm5QMVQ2RkNCUUE4VWZOZjRKSktkSzZLaUlnV2krRmNBTTVHZjRLKytDa0FRSVdqR1FmSzNxbHpSVVJFdEJRTVo1TlRrY09QQmo2dnJiK3Q3aE1RQlVuSGlvaUlhS2tZemlaM052cFRqS1Q2QUV4UDBibXA1RjZkS3lJaW9xVmlPSnVZaWh4K0V2b0hiZjJ4cWwvWHNSb2lJbG91REdjVDZ4cC9HYUZrTndDZ3liTUR6VVgzNkZ3UkVSRXRCNGF6U2FsUThjTGdsN1QxUjZzK0RBR0NqaFVSRWRGeVlUaWIxT1hKazdnMjFRa0FxSEZ0NHJsbUlxSUN3bkEycWNPanoyakxqMVIra0sxbUlxSUN3bkEyb2JnY3dabm9Ud0FBUlZZL3RuZ2YxYmtpSWlKYVRneG5Fem8yOWl3VVZRWUE3UEgvSXE5ckppSXFNQXhuazFHUncrSFJiMm5yKzhxZTByRWFJaUphQ1F4bms3a1VPNHB3K2hxQTZVbEgvUFk2blNzaUlxTGx4bkEybWRjalA5S1c5d1dlMXJFU0lpSmFLUXhuRTFGVUdlZWlod0FBRHRHRGR1L0RPbGRFUkVRcmdlRnNJcjJUeDVGVVlnQ0F0dElISVFrMm5Tc2lJcUtWd0hBMmtldVhUd0hBbHRKSGRLeUVpSWhXRXNQWkpISnFEdWVpQndFQVZvc2RtMHJ1MDdraUlpSmFLUXhuazdnY1A0bTRIQVVBYkM2NUh6YUxRK2VLaUlob3BUQ2NUZUxDeE0rMVpYWnBFNW1QS0lwUUZFWHZNa3hCVVJTSW9xaDNHYnBpT0p2RXBjbWoyakp2Y2tGa1BrNm5FL0Y0WE84eVRDRWVqOFBsY3VsZGhxNFl6aWFRVkdMb24rb0NBRlM3TnNJdGxlcGNFUkV0VkZsWkdVS2hrTjVsbUVJb0ZFSWdFTkM3REYweG5FMmdKM1ljS2xRQXdMcWkzVHBYUTBTTDBkRFFnSEE0akdnMHFuY3BoaGFOUmhFT2g5SFkyS2gzS2JwaU9KdEFmcGMydzVuSW5MSkNBdVV0UmVqbzZHQkEzMFkwR2tWSFJ3ZGFXMXZYL0RsbjNzN0lCTHBqMCtFc1FFQkwwVTZkcXlHaXhUZzA5RlVjSFB3eUF0WU5tRGo5YnJSVXRxRzZ1aG9lajJkTkI1R2lLSWpINHdpRlFnaUh3MmhyYTRQUDU5TzdMTjB4bkEwdUxrY3hrdW9EQU5TNE5zRXBGdXRjRVJFdFJqQitCZ0F3Sm5YalpjK2Y0MXI0SVZRT3RjT1o4ME5TN1RwWHB4OVJGT0Z5dVJBSUJMQnYzejVJRW1NSllEZ2Iza0RpdkxiYzVMbEh4MG9vbndvVktTV09hR1lROFd3WVNTV09wREtKcEJ4RFVwbEVTbHVmUkZLSklaMUxRTWxsa1lNTVJaMyt5YWxLM21NV09WV0JDaFdpSUVFVXJCQUZDUlpCbWxtLzhXTVJKTmdzVHRnc1R0aEYxK3hIaTJ0bWVmclJJWHJnRkl2Z0VvdmhsSXJoRklzaFdXd1FJT2o5VDdqbXBKUXBiVmtXVXJqaytERXVPWDQ4Ny9kL2R0ZlpsU2lMRElyaGJIRFhSMmtEUUsxN3M0NlZyQzBxVkV4bXh6Q1d2b1pvZWhEam1VRkVNME9JWmdZUnpZUVF6UXdobmZkaHU1eHlxb0lzMGl1eWJ3QVFCU3RjVWpHY1loR2NZakdjVWhFOGtnOXV5UXVQMVF1UDVKdiswWmE5c0lrdUJ2b1MvWGJydndPWTdnMEx4cy9peXRRWkJPTm4wQmMvRFVYTjN2WDk1eWRld2VhUysxZTZURElJaHJQQjllZTFuR3VjRzNXc3BIQXBxb3lSMUJXRUVoY1JTbDdFUU9JaVFva0wyb3hzaFVaUnM1ak1oakdaRGMvN1BaSmdteFhXYm10K2dNODhiNTE1VGZMQ0xyb1o1cmZoa2J4b0szMFFUWjd0NkhPZlFvMXJNeTdIVDZKLzZqeFU1Rzc3dm13dXRZcFZrdDRZemdaM1BaeEZ3WW9LWjdQTzFSU0dhR1lRM2JIRHVCSS9nNEhFQlF3bGV5R3JtUVh2eDI1eG9kUmVoV0pyWUxyYldDeUNVeXJXdXBLbjE2ZGJwM2JSRFVtd1FSUkVXQVFSRmtqVGo0S1kxMzA5UFNqb2VyZjNkSmUzREVYTjN2SmNOcGRHU3BsQ0pwZEFXa2tnblVzZ00vT1kxaDZuWnJyYlkwaklNU1NWR0pMeTVCMEQ0SFprTllQeHpEREdNOFB6MnY1Nm1Mc2xMNG9rMzB5WXp3VDVUTEM3SlMrS3JMNDFFZWJaWEJwajZhc1lUdmJpY3Z3VWVpZFBZREI1NmJiYkM0SUZVRlh0RXNvSEt0NkxyZDdIVnF0Y01nQ0dzNEVsbFJqQzZYNEFRS1d6QmFKZzFia2ljMG9yVStpWlBJSHUyR0ZjakwyR2tkU1ZlYjNQTFpXaTB0bUNVbHNWU20yVjhOb3FaeDZuMXgyaVowVUNaU1gvTzZ2SUlhMGt0TEJPS0RFazVSaW01Q2dtNVFpbXNsSEU1UWppY2hSVDJabm41Q2h5NnNLbW5WeG9tSXVDOWJaZDZpNnBCRTZ4ZUtZci9zYWpReXlDUlRERzFhRFRZeEFtRWM5R0VjMkVNSks2Z3BIVUZZeW1naGhKWGNGNFpsQUwydHNSWUVHZHV4VmJTeC9GYTZQUElKSVpBQURVdWpianJiWC9kVFYrRFRJUWhyT0JEU1F1YU1zMXJrMDZWbUl1S2xRTUpNN2ovTVNydURqeEdxNU1uYmxqdUZnRUM4b2NUYWh4YmtDMWF5T3FuUnRSN2RxQUltdWc0RnB6QWl4d2lCNDRSQStBNm5tOUp6OTQ0bklFOGV4TWVNdlgxMjhFZWp3N0hlYUtLaStvTGtYTllpSXpnb25NeUFKK0Z3RjIwYTJGOWZTQU9DZHNNNFBqOGdmS1hmK1o3cVVRYi96QUFvdjJuQVdBQUNXWGhheG1JYXNaeUxrTVpEVU5PWGRqUGFsTXpueDVtZm1kWi80dEZ2b0Z4aUtJcUhPMW9hVm9GMXFLZHFMSnN3TjIwWTEvNi90OUxaanRvaHZ2Yi9rTDNydDlEV0k0RzloUXNsZGJybkh4ZlBQZFRHUkdjREx5ZlJ3YmUxYTcvR3d1SHNtTDljVjdzYjVvTDJyZHJhaDBORU95ck4xTFdlNUdnREE5Y0V3c1Joa2E3cnE5Q2hWcFpXcFdrTThPc3h1QlBpVkhFYzlHRjNWYTRmcUkrWlFTQjJEc2FURXRnb2lBdlI0VmppWlVPZGVqdVdnbkdqM2JZTE00WjIxM2JPeTdPQm4rZ2JiK2pvWS9STUJldjlybGtnRXduQTFzTEgxTlc2NXc4SHp6WExLNU5NNk5IOEx4c1dmUkhUc3k1L2xVbThXQjVxS2QyRkM4RHh1SzlxSEt0UjRDSjhkYk1RSUVyWFUrbjJDNUh1WlRNeUdlSDl5VDJRZ1M4amdTU2d3cFpmSkdkN3djUXlhWFhJWGZadjRjb2djZXlZY2lxeDlsamdhVU81cFE3bWhFdWFNSmZuc3RST0hPSDdmRHFjdjQ5dFhQYU90N0EwL2hIdCtiVnJwc01paUdzNEdGODhMWlo2L1JzUkxqQ1U2ZHc5SFIvNHZUMFJkbVdrNnorZXcxMk9GN0V6WVZIMENEWnl1N0JRMHNQOHo5OXJwNXYwOVJzOXExNUFsbE9xd3pTbkw2TVpkQUpwZTY2Ym1rZGwyNWloeHlxakw5TTdPc3FqbmtvRUFVSkVpQ0hWYUxIWkxGQnF1US8yaUh6ZUtBV3lyVkJyWjVKQi9jMXRJbC9ZMWxjMm44YSsvdklETXpJcnZDMllLMzEvL2VvdmRINXNkd05yQ3htY0ZnQWl6dzJxcDByc1lZK3VLbjhIem9pK2lPSGI3bE5idm94bmJ2NDlnZGVCSk5udTFzSFJjNFViQnE0V2gyMzczMjV4aE05Z0FBSklzZDcyLytDOWdzRHAycklqMHhuQTFLUlU0YnFWMXFxMXp6STdWdkY4b0NMTmhZc2grNy9FK2l2ZlJoZnFDUjZaeUp2b0REbzg5bzYwL1YvUjZxbk90MHJJaU1nT0ZzVUJPWlVjaTU2Vm1pL0d1NFMvdDJvZXlXU3ZGZ3hTOWpUK0FYVVd3dDA2azZvcVVKcC92eHpTdWYxdGEzKzU3QTNyS245Q3VJRElQaGJGRDU1NXY5OWxvZEs5SEhRT0lDdnRmLzEzT0c4c09WSDhDOTVlK0MzZUxTcVRxaTVaR1FKK0FRM1VncGNmanR0WGhud3g4VzNPVjd0RGdNWjRPS1pnYTE1YlUwR0N5dFRPSEhvUy9nNWVHdnp4cDU3WlpLOFliS0QrSkErVHNaeWxRdzZ0eHQrRyt0eitDWjRCL2hrY3BmbmJuK25JamhiRmhUZWZNNmwxakxkYXhrOVhTTXY0aHZYLzNNckZtbFBKSlhheW5mZkUwb1VTRndTNlg0enkyZjFic01NaGlHczBIRnN6ZkMyUzJWNmxqSnlrc3BjWHpuMnAvaCtOaXpzNTYvdC94ZGVHdk54MkVYM1RwVlJrU2tENGF6UWVYZkVja2xsZWhZeWNycWk1L0MxL3QrSDVIMGdQYWMzMTZMZHpYK1Q2d3IycTFqWlVSRSttRTRHMVJjam1qTGJzbXJZeVVyUTRXS253MzlDNzdmL3pmYXVXVUJBdTZ2ZUEvZVhQUC9zUXViaU5ZMGhyTkJ4YlA1NFZ4WTNkclpYQnJmdlBJcHZCNzVvZlpjbWFNZTcyNzhYMmp5N05DeE1pSWlZMkE0RzlUMWJ1M3JOeDBvRk9PWllYeWw1N2ZRbitqU25ydXYvSmZ3QzdXL0RTdHZQa0VtSjhzeWdzRWdSa2RIa1V3bW9TZ0x1MU5WSVJGRkVVNm5FMlZsWldob2FJQWtNVzRXZ3Y5YUJuVjl0TFpUS2piTVBXdVhhaVIxQlYvcy9qV01aNFlBVEUrLytJNkdUMkpQNEJkMXJveG82U0tSQ0xxNnV1RDMrN0Y1ODJaNFBCNklvcWgzV2JwUkZBWHhlQnloVUFoSGpoeEJhMnNyZkQ3elQ3VzZXaGpPQnBYSkpRQ2dZRnJOL1lueitGTDNyMk5LSGdjQUZGa0QrRURMWDZQUnMwM255b2lXTGhLSm9MT3pFKzN0N2ZCNkMyK015R0tJb29pU2toS1VsSlFnR28yaW82TURiVzF0RE9oNUtvd21XWUdadmx2TzlDQXBxOFg4ZDFQcW5UeUp6MS84b0JiTVpZNTZmSHp6MXhqTVZCQmtXVVpYVnhlRCtRNjhYaS9hMjl2UjFkVUZXWmIxTHNjVUdNNEdsSjI1YlJ3QTA5L3E4T3BVQjc1ODZhTklLMU1BZ0JyWEp2em1wbitGMTFhdGMyVkV5eU1ZRE1Mdjl6T1k3OExyOWNMdjl5TVlET3BkaWlrd25BMG9xMmEwWmNuRUxlZWhaQy8rNGRKdklEM1RSZC9rMllHUGJ2eEtRZHppaitpNjBkRlJWRmZ6eStaOFZGZFhZMnhzVE84eVRJSG5uQTFvZHN2Wm5DT1lJK2tCZkxINzE1Q1FKd0FBOWU1Mi9OcjZMM0MyTHlvNHlXUVNIZy9ueEo0UGo4ZURSQ0toZHhtbXdKYXpBY201L0pheitlN2puRkxpK01lZWp5R1dIUVVBVkRoYjhHRUdNeFVvUlZIVzlLanNoUkJGY1UxZlhyWVFER2NETXZNNVp4VTVmTDN2djJNNDJRc0E4TnFxOFpIMVh5cTRpVlNJaUZZU3c5bUF6SHpPK1VjRG4wUG4rRXNBQUp2RmlRK3QveHhLYkd2anJscEVSTXVGNFd4QStUZGJ0NWpvUDFISCtJdjQ2ZUNYdGZYM05uMEdWYzUxT2xaRVJHUk81dm5rWDBNc3dvM3pWNHBxanZNenNld292bm5sVTlyNkc2cy9naTNlUjNTc2lJakl2QmpPQnBRZnpqblYrQmZzcThqaEczMmYxQ1laMlZDOEQ0OVhmMFRucW9pSXpJdmhiRUFpOGx2T3hnL25WMGUrZ1l1eDF3Qk1UemY2UzQxL0RJRi9Xa1JFaThaUFVBT3lDRGN1UHpkNk9FY3pJZnlnLzIrMTlYYzBmSklEd0lpSWxvamhiRUN6enprYk81eS9jL1hQa0ptNTlHdW4veTNZN250YzU0cUlpTXlQNFd4QStiZUlWTlNzanBYY1dlZjRTK2dZZnhFQTRCU0w4TGE2VCtoY0VSRlJZV0E0RzVBbGIxYlZuRUZIYTJkemFYem4ycDlvNjIrcC9TM09tVTFFdEV3WXpnWmt0ZHlZVDF2T201REVTRjRaK1RkRTBpRUFRSjI3RGZzQy8wbm5pb2lJQ2dmRDJZRHk1NkJPS1hFZEs1bGJVcG5Fd2NGLzB0YWZxdi85V1YzeFJFUzBOUHhFTlNCUmtHQ3pPQUJNQjZIUnZEajBWYzc2c3pFQUFDQUFTVVJCVkNTVkdBQ2d2ZlJoTkxpMzZGd1JFVkZoWVRnYmxGMmN2Z1ZkVXA2RUNsWG5hbTZZeklieDh2RFh0UFVuYWo2cVl6VkVSSVdKNFd4UWpwbXViUlU1WkJUajNQLzA1ZUd2SVpOTEFnQzIreDVIdFhPRHpoVVJFUlVlaHJOQk9jVWliVGt4MDRXc3QzUXVnZGRHLzBOYmY3eUtVM1FTRWEwRWhyTkI1UThLTThwNTUrTmp6Mm0xYkM2NUh4WE9GcDBySWlJcVRBeG5nOHB2T1NkbC9jTlpSVzdXdWVZSEs5Nm5ZelZFUklXTjRXeFFzeStuMGorY3owKzhnckgwVlFCQWhiTUY2NHYzNlZ3UkVWSGhZamdibEVmeWFzdHhPYUpqSmRPT2puMVhXMzZnL0wwUUlPaFlEUkZSWVdNNEcxU0o5Y2FkblNheW96cFdBc1RsS0RySGZ3WUFzRm1jdU1mL1psM3JJU0lxZEF4bmd5cTJCclRsV0ViZmNINDkvRU50anUrdDNrZGh0N2gwclllSXFOQXhuQTJxMkpiZmNoN1JzUkxnZVBoWmJYbTMvMGtkS3lFaVdoc1l6Z2FWMzNLZXlPZ1h6a1BKWGd3a0xnQUFTbTJWV0ZlOFc3ZGFpSWpXQ29helFSVmJ5N1RsbUk3bm5EdkdEMm5MOS9qZURJRi9Na1JFSzA2Nit5YWtCNXZGQ1lmb1FVcUpZekliUms1VllCSEVWYS9qWEY0NGIvRStzdXJISjFwdXNpeERsbVZrczFuSXNneFZWWkhMNVc1NW5PdTV1UjZKVmdMRDJjQ0tyV1ZJS1hHb3lDRXVSMmExcGxmRGVHWUkxNlk2QVFCRlZqL3EzVzJyZW55aXVhVFRhYVJTS2FSU0tXU3pXZTNuZXVEZWJYbTVBOVhyOWQ1OUk2SUZZamdiV0xHMURDT3BQZ0RBZUdaNDFjTzVZK2J5S1FCb0xYbUFYZHEwWWhSRjBRTDM1cDlrTXFrdHA5TnA1SEs1Mis3SGFyWENhclZDa2lSdDJlbDB6dm04SkVtUUpBa1dpd1dDSUdpUCtjdnplVHg0OE9BcS9rdlJXc0Z3TnJCU1c0VzJQSjRaUXIyN2ZWV1AzNVVmenFVUHJ1cXhxYkFvaW9LcHFTbkU0M0hFNDNGdGVXcHFTbXNCMzB3UUJEZ2NEdTJudExSMDFyckQ0WUROWnRQQ1ZoUkZDQUlueDZIQ3dIQTJNTCs5VmxzZVMxOWIxV01ycW96TDhkY0JBS0pneGNiaS9hdDZmREtmZERvOVovakc0M0drVXFsWjI5cHNObmc4SHBTV2xzTHBkTjRTdXRlRGwyRkxheFhEMmNBQzlqcHQrZnE4MXF2bDJsUW5Ncm5wRDlSNmR6dHNGdWVxSHArTUs1UEpZSHg4SEJNVEU5cFBMQmFETE12YU5vSWd3T1Z5d2UxMm83cTZHbTYzR3g2UFIzdTBXcTA2L2daRXhzZHdOakIvZmppblZyZmwzRHQ1WEZ0dUtkcTVxc2NtWThqbGNwaWNuTVRFeE1Tc01FNG1rOW8yVHFjVEpTVWxhRzV1aHNmajBRTFk1WExCWXVFWUJhTEZZamdiV01DaFg4dTVaL0tFdHR4Y3RHdFZqMDJyVDFFVVJLTlJoTU5oTFlnbkp5ZTF3VmVpS0tLNHVCaVZsWlVvS1NuUmZ1eDJ1ODZWRXhVbWhyT0J1U1V2N0JZWDBya0VKakxEa0hOcFNKYVYvekJVVkJsOU0rZWJMWUlGVGU1dEszNU1XbDNKWkJMaGNGajdpVWFqV2hDNzNXNlVsSlNncHFaR0MyR1B4OFB6djBTcmlPRnNZQUlFK0IxMUNDVXVRb1dLY0dZQUZZN21GVC91VUxKSE85OWM0OW84Njk3U1pENnFxbUo4ZkZ3TDRyR3hNU1FTQ1FDQUpFbncrWHpZdUhFai9INC8vSDQvYkRhYnpoVVRFY1BaNEFMMjZYQUdwczg3cjBZNDl5Zk9hOHQxTGs0OFlqYXFxaUlTaVdCNGVCaWpvNk1JaDhOUWxPbTdpcm5kYmdRQ0FmajlmZ1FDQVpTVWxMQkZUR1JBREdlRG0zMDUxZXFjZHg3SUMrZGExK1pWT1NZdFRTS1J3UER3TUlhR2hqQThQSXhzTmd0QkVPRHorYkJ1M1RxdFZleHdPUFF1bFlqbWdlRnNjUG1YVTQybWdxdHl6UHlXYzQxcjA2b2NreFpHVVJTTWpvNXFZUnlMeFFCTXQ0enI2K3RSVVZHQjh2SnlYckpFWkZJTVo0TXJkelJweThPcHl5dCt2SnlhMDI0UmFSRXNxSEt1Vy9GajB2ekU0M0dFUWlFTURRMWhkSFFVdVZ3T2tpU2h2THdjTFMwdHFLeXNoTWZqMGJ0TUlsb0dER2VEcTh3THg4SGtKYWhRSVdEbHpoR09wcThnbTBzREFDb2N6YXN5T3B4dUx4YUxZV0JnQVAzOS9SZ2ZId2N3ZmFPRmpSczNvcUtpQW42L245Y1RFeFVnaHJQQnVhVlNGRmtEbU15T0lTRlBZREk3dHFJM3dCaEpYZEdXcTV3YlZ1dzRkSHNURXhQbzcrOUhmMzgvWXJFWUJFRkFXVmtaN3Jubkh0VFUxUEM4TWRFYXdIQTJnU3JuT2t4bXh3Qk10NTVYTXB6enoydVhPUnBXN0RnMDIvajR1QmJJazVPVEVBUUJGUlVWV0w5K1BXcHFhampaQjlFYXczQTJnVXJuT25USGpnQ1lEdWVOeFFkVzdGajU0Unl3MTYvWWNXaDZoSFZmWHgrQ3dTQ21wcVpnc1ZoUVVWR0JUWnMyb2JxNm10Y2JFNjFoREdjVHFKcDEzcmxuUlk4MWxtYkxlU1VwaW9KUUtJUyt2ajRNRHc5REVBUlVWbGFpcmEwTjFkWFZIRjFOUkFBWXpxWXdhMUJZNHRLS0htdGtWc3U1N2c1YjBrS01qNCtqcjY4UFY2OWVSU2FUZ2NmandaWXRXOURRMEFDbmszZjhJcUxaR000bWtEOHIyRkNxRnprMUI0dXcvQ04wMDdtRWRtN2JKWlhBSlpVcyt6SFdra3dtZzJ2WHJxR3Zydy9SYUJTaUtLS3VyZzVOVFUwSUJBSjZsMGRFQnNad05nR0g2SUhYVm8xb0pnUTVsMFk0M1k4eXgvS2ZENTdJakdqTFBsdk5zdTkvclppWW1NQ2xTNWR3OWVwVktJb0N2OStQWGJ0Mm9iYTJsdDNXUkRRdkRHZVRxSEt1UXpRVEFnQU1KcnRYSnB5ek44SjVKVWVFRjZxaG9TRjBkM2RqZUhnWWtpU2h1YmtaemMzTktDNHUxcnMwSWpJWmhyTkpWTHMyb0d2aVpRRFQwMnR1OVQ2NjdNZUk1YldjaTIzc2RwMFBSVkZ3OWVwVmRIZDNJeGFMd2VWeVlkdTJiV2hxYW1Jcm1ZZ1dqZUZzRW5YdWRtMzU2bFRIaWh4aklqdXFMUmRMRE9jN1NhZlQ2TzN0UlU5UEQ5THBOUHgrUC9idjM0K2FtaHJlNVltSWxvemhiQkwxcmh2aGZHMnFjMFdtOFl6bGRXc1hXUm5PYzBra0VyaHc0UUt1WExtQ1hDNkgydHBhckYrL0huNi9YKy9TaUtpQU1KeE5vdGhXcGszam1WUmlDS2V2TGZza0lST1pHeTNuSWl2REpsOHltY1NGQ3hkdytmSmxDSUtBbHBZV3JGdTNEbTYzVysvU2lLZ0FNWnhOUW9DQWVuY2JPc2RmQWpEZHRiM2M0UnlYSTlveXczbGFLcFhDaFFzWDBOdmJDd0JvYVduQnBrMmJPTDgxYVVSUmhLSW9FRVZSNzFJTWovOU84OGR3TnBFNmQvdXNjTDdIOStabDNYOUtpV3ZMTG5GdGp6Qk9wOU80ZVBFaWVucDZvS29xbXBxYXNIbnpaazRZUXJkd09wMkl4K01vS2VHOEFIY1RqOGZoY3JuMExzTVVHTTRtY3ZONTUrV1dWQ2ExWmJ1NE51OExuTWxrdEZCV0ZBV05qWTFvYlczbEJ3cmRWbGxaR1VLaEVNTjVIa0toRUNmZ21TZUdzNG5VdWR1MDVmNUVGM0txQW91d2ZGMUVTZmxHT0R2WFdEaXJxb3JMbHkram82TUQyV3dXOWZYMWFHMXRoY2V6dHY0ZGFPRWFHaHB3NU1nUlJLTlJlTDFldmNzeHJHZzBpbkE0alAzNzkrdGRpaWt3bkUzRUxaWENaNjlCSkQyQWJDNk5vV1FQcWwwYmwyWGZLbFNrYzlQZDJnSUUyTVMxMDMwN01qS0MwNmRQWTJKaUF1WGw1ZGkrZlR0YlFUUnZraVNodGJVVkhSMGRhRzl2WjBEUElScU5vcU9qQTIxdGJUem5QRThNWjVPcGQ3Y2praDRBQUZ4TmRDNWJPR2R5U2VUVUhBREFMcm9oWVBubjdqYWFxYWtwbkQxN0Z2MzkvWEM3M2JqMzNudFJYVjJ0ZDFsa1FqNmZEMjF0YmVqczdJVGY3MGQxZFRVOEhzK2FEaUpGVVJDUHh4RUtoUkFPaDlIVzFnYWZ6NmQzV2FiQmNEYVpPbGNiVGtlZUJ3QmNqWi9GdnNCVHk3TGYvQzV0UjRGM2FjdXlqQXNYTHVEaXhZdXdXQ3pZc21VTE5tellBSXVsOEwrUTBNcngrWHpZdDI4ZmdzRWdMbHk0Z0VRaUFVVlI5QzVMTjZJb3d1VnlJUkFJWU4rK2ZaQWt4czFDOEYvTFpKbzgyN1hseS9GVHk3WmZXVTFyeXpaTDRYWnA5L2YzNC9UcDAwZ21rMmhzYk1TV0xWdDRXUlF0RzBtUzBOTFNncGFXRnIxTElaTmpPSnRNcmJzVmttQ0RyR1l3a3VwRFhJN0NJeTM5SEplaXl0cXlLQlRlbjBVcWxjS3BVNmZRMzk4UG44K0hBd2NPc0l1TmlBeXI4RDZGQzV3azJORGcyWUxleVpNQWdMNzRLV3dwZmNPUzkxdkk0UndNQm5INjlHa29pb0t0VzdkaXc0WU5uUCthaUF5dHNENkYxNGdtenc0dG5DOVB2cjQ4NFp6TGFzdUZFczdKWkJJblQ1N0U0T0FnQW9FQWR1L2V6VXVqaU1nVUN1TlRlSTFwOHR5akxmZkZYMStXZmVhM25DMEZFTTZYTDEvRzJiTm5vYW9xZHV6WWdaYVdGcmFXaWNnMHpQOHB2QVkxZWJaRGdBQVZLdm9UNTVISkpaYzhpS3RRdXJWVHFSU09IVHVHNGVGaFZGUlVZT2ZPbmJ3NUJSR1pqbmsvaGRjd2graEJsV3NEUW9tTHlLa0tndkd6V0YrOGQwbjd6TTFxT1p2ejJzemg0V0VjTzNZTTJXd1dPM2Z1UkhOenM5NGxFUkV0Q2kvc05Lbm12Szd0eTh2UnRUMnJ5OWRjM2IrNVhBN256cDNEeXkrL0RMdmRqa2NmZlpUQlRFU214cGF6U1RWN2R1RFZrVzhBV0o1d3R1Qkdhem0vRlcxMFUxTlRPSHIwS01MaE1GcGFXckJ0MjdZMVBTc1RFUlVHaHJOSjVROEtDOGJQUUZIbEpaMHJGdk82c2hXVGhITi9mejlPbkRnQkFOaS9mejlxYTJ0MXJvaUlhSG13Vzl1a1Ntemw4TmxyQUFDWlhBcjlpZk5MMmwvK0NHMUZ6ZDVoUy8ycHFvb3paODdnOE9IREtDNHV4bU9QUGNaZ0pxS0N3bkEyc2ZWRmU3VGxTN0VqUzlwWGZxczdweHAzUHVCc05vdFhYMzBWM2QzZFdMZHVIUjU2NkNHT3hpYWlnc053TnJIMXhmdTA1WXV4dzB2YWw4VUUzZHJ4ZUJ3SER4N0U4UEF3ZHU3Y2lSMDdkdkJtRlVSVWtIak8yY1R5Vzg1WDRxZVhkTDJ6MGNONWVIZ1lodzhmaHNWaXdZTVBQb2l5c2pLOVN5SWlXakZzZHBoWWtkV1BhdWNHQU5PQmVuMUt6OFdRQkt1MkxLdVpKZGUybkM1ZHVvUlhYbmtGTHBjTGp6enlDSU9aaUFvZXc5bms4cnUydTVkdzNqbS94WjFSRWt1cWFibW9xb3JUcDAvajlPblRxS3Fxd2h2ZThBYWVYeWFpTllIaGJISWJpL2RyeTkxTE9POXNGMitFWGlxbmZ6am5jamtjUDM0Y2x5NWR3dnIxNjNIZ3dBSGVySjJJMWd5R3M4azFGOTJqamJRZVRGN0NaSFpzVWZ1eFdod1FabVlHazNOcFhVZHNLNHFDMTE1N0RjRmdFRnUyYk1IMjdkdDUwd29pV2xNWXppWm5zempSNk5tdXJYZkhqaTVxUHdJRTJFU1h0cDdPVFMyNXRzWElack40K2VXWE1UUTBoSjA3ZDJMVHBrMjYxRUZFcENlR2N3SFlrSC9lZVhMeDU1M3RsaHZobkZKV1A1eFRxUlJlZlBGRlJDSVI3Tisvbi9OakU5R2F4WEF1QUxQQ09YWVlLdFJGN2NlUmQ5NTV0UWVGWFEvbXFha3AzSC8vL2FpcHFWblY0eE1SR1FuRHVRRFV1ZHJnRUQwQWdGaG1ETkgwNEtMMlk4dHZPYS9pb0xCVUtvV2YvZXhuU0tmVGVQREJCMUZlWHI1cXh5WWlNaUpCVmRYRk5iTU1KcUZrOEd6L2NSd0w5MkFvTlk2VVl1ejVvYW13T0VRcktoMmwyT05maDdmVjdvWkx0T2xkRWhHWldFR0U4NW54SUQ3Zi9UeEcwekc5U3lGQ21iMFlIOTN3T0xhVk51aGRDaEdabE9uRCtjeDRFSjgrOTR6ZVpSRGQ0bjl1ZVNlMmx0YnJYUVlSbVpDcHp6a25sQXcrMy8yODNtVVF6ZWx6M1Q5R1FqSFdWS2hFWkE2bUR1ZG4rNCt6SzVzTWF6UWR3N1A5eC9VdWc0aE15TlRoZkN6Y28zY0pSSGZFdjFFaVdneFRoL05RYWx6dkVvanVpSCtqUkxRWXBnNW5YaTVGUnNlL1VTSmFERk9ITXhFUlVTRmlPQk1SRVJrTXc1bUlpTWhnR001RVJFUUd3M0FtSWlJeUdJWXpFUkdSd1RDY2lZaUlESWJoVEVSRVpEQU1aeUlpSW9OaE9CTVJFUm1NcEhjQlJFU0ZRcFpsQklOQmpJNk9JcGxNUWxFVXZVdlNqU2lLY0RxZEtDc3JRME5EQXlTSmNiTVEvTmNpSWxvR2tVZ0VYVjFkOFB2OTJMeDVNendlRDBSUjFMc3MzU2lLZ25nOGpsQW9oQ05IanFDMXRSVStuMC92c2t5RDRVeEV0RVNSU0FTZG5aMW9iMitIMSt2VnV4eERFRVVSSlNVbEtDa3BRVFFhUlVkSEI5cmEyaGpRODhSenprUkVTeURMTXJxNnVoak1kK0QxZXRIZTNvNnVyaTdJc3F4M09hYkFjQ1lpV29KZ01BaS8zODlndmd1djF3dS8zNDlnTUtoM0thYkFjQ1lpV29MUjBWRlVWMWZyWFlZcFZGZFhZMnhzVE84eVRJSGhURVMwQk1sa0VoNlBSKzh5VE1IajhTQ1JTT2hkaGlrd25JbUlsa0JSbERVOUtuc2hSRkZjMDVlWExRVERtWWlJeUdBWXprUkVSQWJEY0NZaUlqSVloak1SRVpIQk1KeUppSWdNaHVGTVJFUmtNQXhuSWlJaWcyRTRFeEVSR1F6RG1ZaUl5R0FZemtSRVJBYkRjQ1lpSWpJWWhqTVJFWkhCU0hvWFlEWSttd2U3L1MzWVhGeURlbmNBQVZzUm5KSU5BZ1JrY2pJU1NnWmpxUmlHVXVQb25oeEV4OFExWEozaUxkS0lpR2orR003enRLR29DdStvMzRlZHZoWUl0OW5HS2RyZ0ZHM3cyenpZV0Z5TkI4dGJBUUQ5aVRBKy92cS9RRkZ6cTFjd0VSR1pGc1A1TGx5aURSOXFlUVFQVjdRdGVoKzFMajhzZ29YaFRFUkU4OEp3dm9OS1J5bitzUDFwVkRtOXM1NC9IeHZBOFhBdnprMWNSVFFkeDBRMkNhdEZoRXV5bzl4ZWpHWlBCVnBMYXJITDF3eWJoZi9FUkVTME1FeU8yNmh5bHVJelc5K0RVcHRMZTY0blBvU3ZYdjRaT2lmNmI5bGVWaFFrbFF6QzZVbWNqdzNnQjZIWDRSQ3RlTGlpSGUrbzI3ZWFwUk1Sa2NreG5PZmdsdXo0VlBzN1pnWHp3ZUVPL1AybEZ4YlVOWjFTc3ZoUjZCUU9EWFZBenNrclVTb1JFUlVnaHZNY1ByTHVNVlE0U3JUMUh3K2V4cGQ2ZnJyby9hVnoyZVVvaTRpSTFnaGU1M3lUOXBJNjNGZTJTVnUvR0F2aHk3MkhkS3lJaUlqV0dyYWNiL0xPK3YzYXNncmdpejAvV2ZGUjF0KzUvM2UwNVZQUksvaWpqbThCQVBiNjErR3ROVHZSNHFtQVU3UUJBTjcreWwvZWRqOVdpNFM5L25YWTZXdEdzNmNjQVhzeEhCWXJaRlhCZUdZS3djUVl6a1NEZUdta0MzRTV0YVRhbHV0OXQ5dE9GQ3pZNVd2R0d5cmFVZWNLd0cvM0lKT1RNWmFleEtsb0h3NE9kV0FnR1psWExRQlFZblhoZ2ZMTjJGYmFnRVozR1lxc1RvaUNCVk55R2tPcGNWeUlEZUJvdUFkZGM0d25JQ0phYlF6blBCV09FbXdwcmRmV2o0ZDdjV1ZxVkpkYTN0LzBBTjVldTJmZTJ6OVd1Ulh2YmJ3UEpWYlhMYS9aQkFubGpoS1VPMHF3MjllQ1gyNjZIOSs2ZWdUZjdqK0duS291WjluTG90eFJndjkvODVObzlsVE1ldDVta2VDUkhHaDBsK0hKbWwzNHY5ZU80aHZCbjk5eFg2Smd3ZE4xZS9GVTNSN1lMZFpiWGkrMk9sRnNkV0pEVVJXZXJObDF4eTgvUkVTcmhlR2NaNjkvM2F6MWwwZTdkS25qUUdEanZJUFphaEh4OFkxdnhvSEF4bm52MzI2eDRyMk45Nk8xcEJaLzJ2VXNNZ1lhckZiaEtNRmZiSDhmaXF6T08yNG5DaGE4czM0L2lxeE8vTU50eGdOWUJBRy91L2xKN0xucHZ5c1JrZEV4blBOc0txN1JsbFVBNThhdnJYb05GZ2g0ZjlNREFJQVhoczdpdWY0VEdFcU5vMGh5WUc5Zy9TM2JmM3pqVzNBZ3NFRmJWOVFjRGc1MzRPV1I4d2hPalNLcFpPQ1JIR2p5bE9QK3NrMTRxTHdORm1GNmpyTWQzaWI4NW9ZbjhGY1h2cjg2djl4ZDJDd2lmbmZ6MjFCa2RTS2NpZU03MTQ3aFpPUXl3cGxKT0VRYk5oWlY0OG1hbmJONk45NVV0UjBkNDFmeDJsajNMZnQ3VTlXT1djRThrVTNnbThIWGNEelNpMmhtQ2phTEJKL2RndzFGVlRnUTJJQ2R2dVpWK1QySmlPNkc0WnluenVYWGxzUHBTY1N5aVZXdllYTkpEV3dXQ2Y4V2ZCWFBYRDJpUFQrZVRlRDV3VE96dG4xajVkWlp3VHllbWNJZmQzNGJ2ZkhoV2R0TlpCTTRIYjJDMDlFck9EamNnZDl2ZlR2Y2toMEFjRi9aSnZ4ODdDS09qRjFhd2Q5cWZ0cEs2Z0FBblJQWDhKbXU3eUlocDdYWHNya2tUa1I2Y1NMU2l3ODBQNHduYTNacXIzMmcrV0VjQ1YrNnBZditzY3F0ZWUrWDhYdW4vdzFEcVhIdHVhU1N3VUFpZ29GRUJDOE9kNkxlSFZpcFg0MklhRUVZem5sODlpSnRPWlpONmxLRHpTTGhjbndZMzhvTDVybFlMUkxlMDNpZnRxNm9PZnhKMTNkdkNlYWJkVTMwNDI4di9oQy8zL1oyN2JsMzFSOHdSRGdEd0VocTRwWmd2dGxYTC84TUc0dXFzTEc0R2dBUXNCZGhsNjhaeDhLOXM3YXJkZm0wNWU3SndWbkJQSmVWdWtISmozNzBvMXVlVStkeHJuOCsyeXozZGtiZGx4N0huTysrdkY3djNUY2lXaUNHY3g1SDNvQ2grWTVtZnJDOEZSL2YrT2E3YnJlZ2tjNzl4M0czajRWOS9uV3pCbis5TUhRVzNaT0Q4OXIvOFVndk9pYXVvWDJtcGRyb0xrT0RPNENnQWU2ZTlZM2d6KzhZekFDZ1FzVzNyaDNGSCtSOXdkamhiYm9sbkRNNVdSdmw3ck41bHIvWWVmTDVmSE0rTHdpM3U0WEt3clpaN3UyTXVpODlqam1mYlFZSDUvZi9IZEZDTUp6elpISXlIT0owUUY5L1hHMHFWSnlNWEw3cmRqZWZIMzErOFBTQ2p2UFNTSmNXemdEUVhsS3ZlemhuY3dwK1BzZTU0N21jaXZZaG0xTmd0WWdBZ1BWRlZiZHNjMmx5Q0Z0bnprOVhPYjE0YitOOStFYnc1NnMrUW4zdjNyMnJlanhhWFF4bldnbWNoQ1RQcEh5aksvdjZPZG5WTnBRY1IxTEozSFc3SmsrNXRoeVhVd3Z1a3IyNWxaMS92bDB2MXhKaFpPYzVjbHhSYzdPdWMvYmJpbTdaNXRuKzQ3UFcvMVBkUHZ6ZFBSL0FJeFZiZUVNU0lqSTBma0xsbWNnbVVHWXZCakQ5WVMvTzR6YVBMNDEwNGFXUnVTKzV5cDlnWTc3RzV6a0k3WHFkd0hTZ0w3UXRHRTVQemxvdnNkMTZmZlJxeS85eU5LL3RzM2YrTXZWNnRBLy8wdmNTM3QvMEFJU1p1M0RYdUh6NDJJYkg4WUhtaC9ESzZIbThNSGdXZlZNalN5bWJpR2pac2VXYzUwcjh4b1FqRHRGNnl5UVlxeUdsekc4ZTd2eHU5OFE4V3RwM080NVZFQmU4aitXMjBPNW1pM0RqenplSHViOUVmYmYvT0Q1eDZtczROMzUxMXZOdXlZNG5xcmJqcy9lOEg1L2U4ZzQwNS9WRUVCSHBqZUdjNSt4NGNOYjZEbStqUG9YTWc1eTdFVWFMT1Q5Kzgzdk1lSE9PL05aeS9BNkR5SHJqdy9qRGMvK0JUNXo2R240NmRPNldMeWJiU2h2dzU5dmZoemRYNzFpeFdvbUlGb0xobk9mcytOVlozZGhQVkcySFpJQVc1VnpHczFQYWNzQis2L25XdTdsNTlQTFlUZDNjMStXM1plZDdudmI2Q09tRmtvVDUvemxhQkFIVnpodVhzRVRUOGJ1K3B5YytoTTlmZWg0Zk9Qb0ZmTEhuSnhoT1RXaXZpWUlGSDJwNVJCdEFSa1NrSjRaem5vbHNBaStQbk5mV3ZUYTNZVnRUd2J3NXYzMDJENnFjcFF0Ni80YWJSamZmN3Zyb2RGNHJzM1NlNTZVckhRdXI1YnFGZk1sb2RsZk0rckp3YVo2WGtRSFRYZnJQRDU3QngwNThCVDhLbmRLZUZ3QThWY2VSMVVTa1A0YnpUWjY1ZG1UV3VjOWZicm9mNjRvcWRheG9icWVqczd2ZzMxaTViVUh2ZjdDOFZWdFcxQnhPUjYvTXVWMDBjNk9GWHVYd3dqV1BVZXk3L0l1YkJyUEs2VVdWYzM0VE9qeFUwVHByL2R6RXdxZGFsVlVGLzloN0NDTjVMZWk1THNraUlscHRET2ViRENhamVPYmFZVzFkRWtSOHN1MnBXZk51RzhITG8rZG4zYkRpTGRVNzBPZ3VtOWQ3ZDNpYlpzMVBmWGlzKzdZem9nVVROMXJvRmtIQS9YbjN1cDZMUjNMZ3pWWDN6S3VPdWJ5bjRkNjdibFBsTEozMVpXUThrOEN4Y00raWpxZEN4V2c2cHEzYkxNWThqVUZFYXd2RGVRN1hiNDV3WGJIVmhmKzE5WjE0Ui8yK2VRKys4a2lPbFNvUHdQUmxSTi9OdTQ3WGFwSHd5ZmFuN3pycWVFTlJGZjVyM294bW1aeU1yMTk1OWJiYm40cjB6VnIvcFlaN1VlNG9tWE5ibTBYQzcyeitoWGwzZjgvbHZySk5lRmY5Z2R1K1htcDE0UTlhbjlJbUh3R0E1d1pPekhuSjIwZlhQNDdpT1c2aGVmUCtXanczZWthdUpjS0xxSnFJYUhueE91YzVxQUErZStINytPMU5iOFZ1WHd1QTZSYjBleHJ1dzF1cmQrTHdXRGRPUjY4Z21CaEZMSnRFVXNuQVliRWlZQzlHZ3p1QUhiNm1XVGVrV0NuUFhEMkNiYVVOMmh6VFBwc0hmNzc5ZlRnMDNJbFhSOC9qeXRRb3B1UTAzSklkamU0eTNGZTJHVytvYUlPWU4vRHFpejAvdWVPYzA2K09Yc0F2TnoyZ2Zka29zYnJ3Wjl2ZWczKy8raHBPUmk0am1wbENrZVRBVm04RDNsbTNIelV1SDdvbkIyODVwejBmY1RrRmorVEF1eHNPWUhOSkRaN3JQNEh1eVVHa2Mxa0U3RVhZN1Z1SHArdjJvamp2ZHBJOThTRThPM0I4enYwOVdya0ZENVp2eHF0akYzRWkzSXRMazBNWXp5YVFVM1B3MnR4b0w2bkRPK3NQelByQ2RYQ29ZOEYxRXhFdE40YnpiYVNVTFA2azh6dDRUK045ZUxwdXJ6YUpSYkhWaWNlcnR1SHhxb1dkNDczYmZOR0xJYXNLL3JqejIvaGsrOU5hR0lxQ0JZOVZic0ZqbFZ2dStONmNxdUtmTGgvQ2k4T2RkOXd1b1dUd3o1ZC9odC9jOElUMlhLbk5qWStzZTJ6TzdlTnlDbjl6OFlmNHdxNWZYZUJ2TXozZFpsOThHRS9WN2NXMjBnWnNLMjI0NC9haFpCUi8ydm5kTzE0ZmJiVkllTGk4RFErWHQ5MzErQ2NqbC9HandWTjMzWTZJYUtVeG5POUFCZkQxSzYvaVp5TmRlRmY5QWR4WHRsRUw2ZmxRMUJ3NkpxN2hSNkZUdDl5VVlibkU1UlQreDlsL3g3dnJEK0FYYW5iTjZ1NjluYXRUWS9oUzcwL1JOZEUvcjJNY0d1NkFTN0xoUHpjOU5LdlZmYlBoMUFUK3RPdTdHRXhHNTEzL3piNTI1Vlhrb09McHVuMTMvSmMrRnU3QjMvZjhCT041QTladWRyM1g0RzdTdVN5ZTdUK0IvN2g2ZU5YbjNTWWltZ3ZEZVI0R0VoRjg5c0wzOGMrWFg4UjJieU8ybHphaTF1VkhpZFdKWXFzVGdpQWdJV2N3SmFjeGxJcmk2bFFZM1pNaG5CNFBya2lMK1diWm5JTC9jK1VWUERkd0VnK1diOFkyYnlQcVhRR1VXRjJRTEJZazVReEcwakYwVHc3aThGZzN6a1N2TEhpNnorOFB2STZUa1Q0OFViVWQyMG9iVU9Fb2dWMlVNQ1duRVp3YXhXdGozVGc0MUxIa3lVeFVxUGo2bFZkeGRLd0hqMWR0UTF0SkxmejJJc2c1QlpGTUhKMFQvWGhsOUR3NjUvSEY0a1BIdm9qOWdRM1k0VzFDazdzTWZuc1I3QllyTWprWnNXd0N3Y1FZem80SDhlckloWGxQbTBwRXRCb1l6Z3NRelV6aHhlSE91M1lGTDlUYlgvbkxaZG5QUkRhQjV3Wk80cm1Cazh1eXY1c05KcVA0NThzdnptdmJwZjVPUGZFaDlGd2FXdEkrVWtwMlJmNTdFUkd0Tkk3V0ppSWlNaGlHTXhFUmtjRXduSW1JaUF5RzRVeEVSR1F3REdjaUlpS0RZVGdURVJFWkRNT1ppSWpJWUJqT1JFUkVCc05KU0VoWHl6VUJDeEZSSVdITG1ZaUl5R0FZemtSRVN5Q0tJaFJGMGJzTVUxQVVCYUo0OTV2ekVNT1ppR2hKbkU0bjR2RzQzbVdZUWp3ZWg4dmwwcnNNVTJBNEV4RXRRVmxaR1VLaGtONWxtRUlvRkVJZ0VOQzdERk5nT0JNUkxVRkRRd1BDNFRDaTBjWGZ4M3d0aUVhakNJZkRhR3hzMUxzVVUyQTRFeEV0Z1NSSmFHMXRSVWRIQndQNk5xTFJLRG82T3REYTJzcHp6dlBFUzZtSWlKYkk1L09ocmEwTm5aMmQ4UHY5cUs2dWhzZmpXZE5CcENnSzR2RTRRcUVRd3VFdzJ0cmE0UFA1OUM3TE5Cak9SRVRMd09mellkKytmUWdHZzdodzRRSVNpY1NhSHNVdGlpSmNMaGNDZ1FEMjdkc0hTV0xjTEFUL3RZaUlsb2trU1docGFVRkxTNHZlcFpESjhad3pFUkdSd1RDY2lZaUlESWJoVEVSRVpEQU1aeUlpSW9OaE9CTVJFUmtNdzVtSWlNaGdHTTVFUkVRR3czQW1JaUl5R0lZekVSR1J3VENjaVlpSURNYlU0ZXdRclhxWFFIUkgvQnNsb3NVd2RUaFhPa3IxTG9Ib2p2ZzNTa1NMWWVwdzN1TmZwM2NKUkhmRXYxRWlXZ3hUaC9QYmFuZWp6RjZzZHhsRWN5cXpGK01YYTNmclhRWVJtWkNwdzlrbDJ2RFJEWS9yWFFiUm5ENjI0UWs0Ulp2ZVpSQ1JDUW1xcXFwNkY3RlVaOGFEK0h6Mzh4aE54L1F1aFFobDltSjhiTU1UMkZwYXIzY3BSR1JTQlJIT0FKQlFNbmkyL3ppT2hYc3dsQnBIU3NucVhSS3RJUTdSaWtwSEtmYjQxK0Z0dGJ2aE5ZVGxtd0FBSE9SSlJFRlVZb3VaaUphZ1lNS1psdTd3NkRQd1dQMW85dHdEdDdRNm80eFZWY1hSbzBkeDdkbzFiTisrSGV2WHIxK1Y0eElSR1pta2R3RmtEQ3B5K0Y3L1h5T2x4QUVBbjk1MkVNWFdzaFUvcmlBSTJMTm5EMVJWeGVuVHB5RUlBdGF0NHdobklscmJHTTRFQUJoTzltbkJYR3d0UTVFMXNHckh0bGdzMkx0M0wxUlZ4YWxUcDVESlpORGEycnBxeHljaU1ocFRqOWFtNVJPY09xTXROM3EyUVlDd3FzZTNXQ3pZdjM4L0doc2IwZG5aaVZPblRvRm5YSWhvcldMTG1RQUF3ZmhaYmJuQnZWV1hHZ1JCd083ZHUyRzMyM0h4NGtXazAybnMyYk1IRmd1L1F4TFIyc0p3SmdCQWNPcEdPRGQ2dHVsWUNiQjE2MWJZN1hhY1BYc1dtVXdHQnc0Y2dDVHhUNVdJMWc0MlNRZ3BKWTZoWkM4QXdDS0lxSEZ0MXJraVlPUEdqZGkxYXhkR1JrYncwa3N2SVpWSzZWMFNFZEdxWVRnVHJrNTFRTVgwK2QxcTUwYllMQTZkSzVyVzFOU0UvZnYzWTJKaUFnY1BIc1Q0K0xqZUpSRVJyUXFHTXhtcVMvdG1OVFUxZVBqaGg2R3FLZzRkT29UKy9uNjlTeUlpV25FTVp6TEVZTEE3OFhxOWVQVFJSMUZhV29yRGh3K2pzN09USTdtSnFLQXhuQW45aWZQYWNyMjdYY2RLYnMvaGNPQ2hoeDVDVTFNVHVycTZjUGp3WWNpeXJIZFpSRVFyZ3VHOHhzWGxDR0xaVVFDQXplSkV3RkduYzBXM1o3RllzR3ZYTG16ZnZoMmhVQWlIRGgzQzVPU2szbVVSRVMwN2h2TWFGMHBjMUphclhSc2dtT0JQWXYzNjliai8vdnVSVENieDA1LytGTUZnOFArMWQvZXhjUngyZnNhL3M3T3YzT1hMN3ZKTkZDVys2TTJtQ0VsMllzZFd6ckhieGs3U2E5SG1XZ2V0Mng1NjZWM1JOTmVpQ0M2NEM0cnJTKzZBT2tCeWQrMWRDaFJPQy9SYTRBNUJtOHU5cEwxWVJocWZoVGpueExJa1U2VGVLWW92RXNYWHBmYVZ1elBUUDBpT1NGbXkzaWpPck9iNUFJdWRIUzJ0bnl5QkQrZGxaN3dlQ1FBMmxmKy9FK09obWx3ZjU4UStEeWU1TngwZEhYcnBwWmVVVHFmMXpqdnY2SjEzM21FM040QkhCbkVPdUtuU2pUaHZiM2pNdzBudVhTS1IwUFBQUDYvQndVRmR2bnhaUjQ0YzBjTENndGRqQWNBREk4NEJOMWs4N1M3WFc1eWxsVXQrUHY3NDQzcmhoUmRrMjdaKzhJTWY2T3paczV6TkRhQ3VFZWNBcTlrVlhTdVBTcElNaGRTWnFOOWJOYmEydHVyRkYxL1V0bTNiZE9MRUNSMDllbFRGWXRIcnNRRGd2aERuQUx0YXZpRGJzU1ZKN2ZGZTMxd1o3SDVGbzFFZFBueFlUejc1cEdablovWDk3MzlmRnk1Y1lDc2FRTjBoemdFMlZUenJMbmMxN1BWd2tzMjFhOWN1dmZUU1M4cG1zenAyN0pqZWZQTk41Zk41cjhjQ2dMdEduQVBzV3ZtU3UxelB1N1J2SlpsTTZoT2YrSVNlZXVvcExTNHU2dlhYWCtkWU5JQzZ3WDM0QW14bVhaemJZajNlRGZJUTlmYjJxck96VThlT0hkT0pFeWMwUGo2dXA1NTZTazFOVFY2UEJnQzNSWndEN0ZybHhzVTcydUtQWnB5bGxVdC9IajU4V0JNVEV6cDI3SmlPSERtaTNidDNhMkJnUUpGSXhPdng4QWlwMVdvYUd4dlR6TXlNU3FXU0xNdnllaVRQbUthcFJDS2h0clkyOWZUMGNFLzJlMlE0N09jTEpOdXg5YXZIbnBMbFZDVkpyejc1bDRxR0VoNVA5ZkF0THk5cmFHaElGeTllVkRRYTFlRGdvUHI2K21RWWh0ZWpvYzdOejg5cmVIaFkyV3hXWFYxZFNxVlNNazNUNjdFOFkxbVc4dm04cHFhbU5EYzNwNEdCQVdVeUdhL0hxaHZFT2FEbUs1UDZ6ZmMvSTBscWlYYm8zeHc0NHZGRVd5dVh5K240OGVPNmR1MmFXbHBhZE9qUUliVzF0WGs5RnVyVS9QeThUcDA2cGNIQlFhWFRhYS9IOFoyRmhRVU5EUTFwLy83OUJQb3VjVUpZUUczWXBmMklIbS8rTU0zTnpYcisrZWQxK1BCaFZhdFYvZkNIUDlUYmI3K3RRcUhnOVdpb003VmFUY1BEdzRUNVE2VFRhUTBPRG1wNGVKakw3TjRsRGdJRTFJYVR3ZUs5bnMzaHRlM2J0NnV6czFQbnpwM1R5TWlJcHFhbXRHL2ZQdTNidDQvajBiZ3JZMk5qeW1hemhQa08wdW0wc3Rtc3hzYkd0R3ZYTHEvSDhUMjJuQU5xcG54ank3azl3SEdXVms1Y2VleXh4L1RwVDM5YU8zYnMwTWpJaUw3M3ZlOXBaR1JFMVdyVjYvSGdjek16TStycTZ2SjZqTHJRMWRXbDJkbFpyOGVvQzJ3NUI5UjhaY3BkenNhNlBaekVQeEtKaEo1KyttbnQyN2RQdzhQREdob2EwdG16WjdWdjN6N3QzcjJiczAxeFM2VlNTYWxVeXVzeDZrSXFsZUt5dW5lSjd6WUJsYXRPdThzdDBVNFBKL0dmNXVabVBmdnNzMXBjWE5UdzhMRGVmLy85RFpFTzhobTQrQ0RMc3ZnM2NaZE0wd3oweDh2dUJYRU9xTVhscSs0eWNiNjFscFlXSFQ1OFdBc0xDeG9lSHRiSmt5ZDE5dXhaUGZiWVkrcnY3K2NiTW9DSGhqZ0hVTTJ1cUZCYmxDUkZRakUxaEpzOW5zamYwdW0wUHY3eGo3c2ZsemwrL0xoR1JrYTBhOWN1N2RxMVMvRjRmZDh3QklEL0VPY0F5bFd2dWNzdDBVNFo0Z0ljZHlPVHllaTU1NTdUL1B5OHpwdzVvNUdSRVowK2ZWbzdkKzdVM3IxNzFkek1EemtBTmdkeERxREZaWTQzUDRoTUpxTm5uMzFXaFVKQjU4K2YxK2pvcUM1ZHVxU09qZzd0MmJOSG5aMmRYSEVNd0FNaHpnRkVuRGRITXBuVXdZTUhOVEF3b0V1WEx1bmN1WE02ZXZTb0doc2J0V2ZQSHZYMjluSmNHc0I5SWM0QnRINjNkanBDbkI5VUpCTFJuajE3dEh2M2JrMU9UdXJjdVhNNmR1eVlob2FHdEhQblR2WDE5YW1scGNYck1RSFVFZUljUVBucXZMdmNHR24xY0pKSGkyRVk2dTd1Vm5kM3QrYm41M1hod2dXTmpvN3EvUG56YW1scFVWOWZuM2J1M0tsb05PcjFxQUI4ampnSFVNbGFjcGNUWWU1ci9EQmtNaGxsTWhrOThjUVRHaDhmMStqb3FONTc3ejJkT0hGQzI3ZHZWMjl2cnpvNk9qZzJEZUNXaUhNQUZXczVkNW1QVVQxYzRYQllmWDE5NnV2cjA5TFNraTVkdXFSTGx5NXBmSHhjaVVSQ3ZiMjk2dTN0NVFwVEFEWWd6Z0ZVWExmbDNHQ3k1YnhWbXBxYWRPREFBUTBPRHVycTFhc2FIUjNWNmRPbk5USXlva3dtbys3dWJtM2Z2cDFRQXlET1FWU3EzWWh6a2kzbkxSY0toZFRWMWFXdXJpNlZ5MlZkdm54Wms1T1RPbm55cEU2ZVBLbVdsaGIzMkhWalk2UFg0d0x3QUhFT29LSjFZN2QyZ2kxblQ4WGpjZTNkdTFkNzkrNVZxVlRTNU9Ta0ppWW1kT3JVS1EwTkRhbXBxY2tOTlJjNUFZS0RPQWRRY1hYTDJaQ2h1TW1XbVY4a0VnbnQzcjFidTNmdlZxVlNjVU05TWpLaTRlRmhOVFkyYXZ2MjdkcTJiWnN5bVl4Q0llNzRDanlxaUhQQTJJNmxaYnNrU1lxWlNZVU12c0g3VVN3V1UzOS92L3I3KzdXOHZLeXBxU2xOVEV6bzdObXpPbjM2dE1MaHNOcmIyOVhSMGFIT3prNk9Vd09QR09JY01EV242aTZIRFQ1dld3K2kwYWg3VnJkbFdacVptZEgwOUxTdVhyMnFxYW1WKzNJbmswbDFkSFNvbzZORDdlM3RmSllhcUhQRU9XQ3M5WEVPOFEyODNwaW1xYzdPVG5WMmR1cmd3WU1xbFVwdXFDY21KblR4NGtVWmhxRjBPcTNPems2MXQ3Y3JrOGx3R1ZHZ3poRG5nTEhZY242a3JQK3N0T000V2x4YzFOV3JWelU5UGUwZXExNkxkVGFiZFI4TkRRMWVqdzdnUXhEbmdMSHNtcnNjRGtVOG5BU2JiUzNDNlhSYWp6Lyt1R3ExbXVibTVqUTNONmZaMlZuMzVoelNTdFN6MmF4YVcxdVZ6V2JWMHRMQ0NXYUFqeERuZ0dITE9UakM0YkI3SEZxU0hNZlIwdEtTRyt1NXVUbE5URXhJV3RsZHZyWjFuVTZuMWR6Y3JNYkdSaTR2Q25pRU9BZU01ZHpZY2pZTnRweUR4REFNTlRjM3E3bTVXZjM5L1pLa1NxV3lZZXY2L1BuenNpeEwwc3JGVXBxYW10VGMzS3lXbGhiM2ErUHh1SmQvRENBUWlIUEFiSXd6Zi8xQkY0dkYzS3VWU1pKdDI4cm44OHJsY2xwY1hGUXVsOVBNekl6R3hzWTJmTTFhcU5jL09Pa00yRHg4ZHc2WWtISGpHNmd0eThOSjRFZHJXOHROVFUzYXNXT0h1NzVhclNxWHk3bVB4Y1ZGalk2T3FsYTc4Y05lUEI1WEtwVlNNcG5jOEp4S3BSU0x4Yno0NHdCMWl6Z0h6UHJqekRXNytpSHZCRzZJUkNKcWJXMVZhK3ZHKzM4WENnWGxjamt0TFMycFVDZ29uODlyZG5aV2x5OWZsdU00N3Z2QzRmQUhvcjMybkVnazJPb0dia0tjQTJiOUdkcnJUdzREN2tjeW1WUXltWFIzaTYreGJWdkZZbEg1Zk42Tjl0cno5UFQwaGkxdWFTWGU4WGo4am85WUxNWlo1UWdFNGh3dzY3ZWNpVE1lbGxBbzVPN1N2cFZ5dWF4Q29hQkNvYUJ5dWJ6aGNmMzZkYzNNektoU3FkenlhNlBSNklaWWg4TmhSU0lSUlNLUk95Nkh3MkhPUUVkZElNNEJzLzZxWURYaURJK3N4VFdiemQ3MlBiWnRxMUtwZkNEZTZ4KzVYRTYxV2szVmFsWFY2dDM5ZTE0ZjZuQTRyRkFvSk1NdzNPZjF5M2Z6RER3TXhEbGcySEpHdlFpRlFrb2tFa29rRW5mMWZzZHhaRm1XcXRYcWhtQi8ySEt0VnBOdDIzSWNSN1p0dTQrMTF6Yy8zMnBkUzB2TFEvNC9nU0FpemdFVE1reUZqSkJzeDlheVZmSjZIR0RUR0liaGJnMXZwVGZlZUdOTGZ6OEVBL3RrQXFqQlhQbEp2MlJkbCszd2NTb0E4QnZpSEVESlNOcGRMbG81RHljQkFOd0tjUTZnVlBqR01iSkNkY0hEU1FBQXQwS2NBeWdadnJIbFhHRExHUUI4aHpnSDBJWTRzK1VNQUw1RG5BTW90UzdPMTJ0ekhrNENBTGdWNGh4QXpkRjJkM20rTXVuaEpBQ0FXeUhPQWRRYXUzRzNvZG5LdUllVEFBQnVoVGdIVUhaZG5PY3FFeDVPQWdDNEZlSWNRT25vTnZlK3pyT1ZjVGx5N3ZBVkFJQ3RSSndES0dTWXlrUzNTNUlxVmtHRjJxTEhFd0VBMWlQT0FkVWE2M2FYWjhxWHZCc0VBUEFCeERtZzJoUDk3dkprOGJTSGt3QUFia2FjQTJwSHc0QzdQRjRjOW5BU0FNRE5pSE5BZFNkdnhIbXlNT0xoSkFDQW14SG5nR3FMOVNvYVdybUovZFh5ZVZYdGlzY1RBUURXRU9lQUNoa2hkVGM4TGtteUhWdFRwYk1lVHdRQVdFT2NBMno5cnUxTCtmYzhuQVFBc0I1eERyRCsxSlB1OHBtbHR6MmNCQUN3SG5FT3NEMU5INU94K2svZzR2VjNWWE9XUFo0SUFDQVI1MEJMbUkzYW1kd3ZTVnEyeTdxVVArSHhSQUFBaVRnSDN0Nm1aOTNsczBzLzluQVNBTUFhNGh4dys1b1B1OHNqdWJjOG5BUUFzSVk0QjF4UDhvRGlaa3JTeW1VOHIzR2RiUUR3SEhFT09OTUk2MEQ2ays3cjQvTi83dUUwUVAweFRWT1daWGs5Umwyd0xFdW1hWG85UmwwZ3p0QVRtVSs3eThmbS95LzNkd2J1UVNLUlVENmY5M3FNdXBEUDU5WFEwT0QxR0hXQk9FTjdHaittWkxoRmtuU3RQS29yUmE0V0J0eXR0clkyVFUxTmVUMUdYWmlhbWxKcmE2dlhZOVFGNGd5RkRGTUgweSs1cjkrWisyTVBwd0hxUzA5UGorYm01clN3c09EMUtMNjJzTENndWJrNTlmYjJlajFLWFNET2tDUjlKUHV6N3ZJN3M5OVZ4UzU2T0ExUVA4TGhzQVlHQmpRME5FU2diMk5oWVVGRFEwTWFHQmpnbVBOZElzNlFKUFdtRHFrcnNWZVNWTGJ5ZW5mdXp6eWVDS2dmbVV4RysvZnYxNmxUcHpReU1xSmNMaGY0azhRc3kxSXVsOVBJeUloT25UcWwvZnYzSzVQSmVEMVczVEFjeCtIc0gwaVNmano3SFgzNzByK1RKSFVtZHVuTCs3OGpRNGEzUXdGMXBGYXJhV3hzVExPenN5b1dpNEVPdEdtYWFtaG9VR3RycTNwNmVoUU9oNzBlcWE0UVo3aVc3YksrZXZKRkZXczVTZElYOXI2bVBVMGY4M2dxQUFnZWRtdkRGUTNGOVV6cno3bXZYNy95WC9oWUZRQjRnRGhqZzU5cGYwV21FWkVrWGJqK1U1M2pldHNBc09XSU16Wm9pWGJvNCsyZmMxOS9iL0kvc2ZVTUFGdU1PT01EL2xybkx5b2Fpa3VTeGd1bk5MVDQvenllQ0FDQ2hUampBeG9qV1gyaTR4KzZyLzlzNHJkVmM1WTluQWdBZ29VNDQ1YitTdWMvVnNKc2xDVE5sTWYwZ3l2L3plT0pBQ0E0aUROdUtXRTI2VzkwL3l2MzlSdFh2cVdaOG1VUEp3S0E0Q0RPdUsxbjJ2Nk9lcElISkVrMVoxbi82L0p2Y0hJWUFHd0I0b3piTWhUU3l6Mi9ycEN4OHMvazNOSmY2c2N6Lzl2anFRRGcwVWVjOGFHNkd2YnB1ZlliSjRmOTBmalhkTFYwd2NPSkFPRFJSNXh4UjUvWi9zdnFUT3lTSk5Yc2l2Nzd4Vi9Sc2wzMmVDb0FlSFFSWjl4Uk5CVFh6L2QvWFpGUVRKSTBYYnFnNzE1KzFlT3BBT0RSUlp4eFZ6b1R1L1RablY5eFgvOTQ5anM2ZXUwUFBad0lBQjVkeEJsMzdXT3RuOVdUbWMrNHIvL284cXNheWIzbDRVUUE4R2dpenJocmhneDlydmZmYTJkeVVKTGt5TmJ2WC9peUpvdW5QWjRNQUI0dHhCbjNKQnFLNjUvcy9sMmxvMTJTcElwZDFHdm52cWk1eXJqSGt3SEFvNE00NDU0MVJyTDZwM3UrcWJpWmtpUXRWV2YwelRPZko5QUFzRW1JTSs1TFIyS1hQci83UDdwbmNDOHVUK3YzenZ5Q1ppdGM0aE1BSGhSeHhuM2IzZmlVZm1uUE45MUE1NWF2Nlp0blBxL3A4a1dQSndPQSttWTRqc1BGa3ZGQUxsei9xVjQ3OTgvZEM1UEV6WlIrWWZmdmFFL2oweDVQQmdEMWlUaGpVMXk0L3E2K2RmNlhWYkVLa3FTUVllcHpQZjlXVDdmK2JZOG5BNEQ2UTV5eGFhNlV6dXRiNTc2b2hlVXI3cnEvMnZsNS9mWHQvMElody9Sd01nQ29MOFFabStwNmRWYi85ZnkvMU9YQ2tMdXVML1dFL2xILzE5UVM3ZlJ3TWdDb0g4UVptMjdaTHVzUFJ2KzFUaXdjY2RjbHpDYTkwdmViMnQveWduZURBVUNkSU01NEtCdzVPbnJ0RC9RbjQ5K1E1VlRkOWMrMC9weis1bzR2S1dFMmVUZ2RBUGdiY2NaRE5WRWMwZTlmK1BLR3p6ODNSckw2N0k1ZjA4SE1TekprZURnZEFQZ1RjY1pEVjdFSytzNzRxL3JKN0I5dldEL1EvTHcrdS9OWGxZMTFlelFaQVBnVGNjYVdPYnYwdHI0OTlsWE5WeWJkZGFZUjBYUHRyK2pGcmw5aVZ6Y0FyQ0xPMkZMTGRrbC9Qdm1mOWViMC81QWoyMTJmTUp2MHFhNS9wc1B0bjFQWWlIbzRJUUI0anpqREUxUEZNL3FUaWQvUzJhVzNONnh2aXJUcGhjNmYxN050THlzV2F2Qm9PZ0R3Rm5HR3AwNHYvVWgvT3Y1MVhTbWQzN0MrSWR5czU5cGYwYyswLzMwbHd5MGVUUWNBM2lETzhKenQySHAzN2svMXh0WFhORlBlZUZlcnNCSFZvY3luZExqdFpmV2tEbkoyTjNBSGhkcWlxblpGTGRFT3IwZkJBeURPOEEzYnNYVnk0WWpldVBvdFRSWFBmT0RYdXhKNzlXemJ5enFZZVZHcGNNYURDUUYvRzhtOXBkZk9mVkdTOUkyUEhwZkJqUWZyRm5HRzd6aHlkRHAzVkc5Ty84OFBISk9XSkVNaDdXcjhpQTZrUDZrRDZVK3FLZExtd1pTQXYwd1Z6K2pyd3krN3I1UGhGdjNHb2Ivd2NDSThDT0lNWDVzcFg5YVBacjZ0ZDJhL3E1SzFkTXYzOUtZTzZlQnFxTlBScmkyZUVQQ1BMLzMwd0liWG4rcjZnajdWOVFXUHBzR0RJTTZvQzFXN29oTUxyK3ZFd3VzNm5mdlJoa3VDcnJjanVWOEgwcC9VM3NabnRMM2hNZTZHaFVCWnRzdjZ0V01iNzZQK3BZRS9WSGZEZ0VjVDRYNFJaOVNkc3BYWGNPNHRuVnc0b3BIY1c2cmFsVnUrTHhxS2EyZnlnUHBUVDZpMzhRbjFKZzhvYnFhMmVGclVLMGVPTEtjcXk2bkpjV3paamlWYnRoekhrdTNZc21XdHJOZkthME9HVENPaWNDZ2kwNGpJTk1JS0d4R0ZqSWhDeHRZZCs3MWNHTkx2akx5eVlkM1hudnlKSXFIWWxzMkFCMGVjVWRlVzdaSkdja2QxY3VHSWhoZi9RaFc3ZU52M0dqSzBMYkZIdmFsRDZrczlvYjdVRTBySHRuRUcrQ1BBY3FxcVdFVXQyeVZWN0tLN3ZHd1hWYkZ1ZnI3ZCsyNWVYNVR0MkhmK3plOUN5QWl0Qmp1aWFDaWhSTGhKRFdhVEdzTE5Ldyt6V1EzaHB0WG5aaVhEelVwSHU1U0pkY2swSXZmOCsvMmZ5ZC9WRzFkZTI3RHV0ejU2Y2xQK0xOZ2F4Qm1QakpwZDBabWx0eldTTzZyUi9IdTZXam92UngvK3p6dHVwdFFlNzFWN3ZFOGRpWDUxeEZjZTJWZzN1OFMzaUNOSEZhdWdzcFZYeWJxKytyeWtVdTJtMTJ2THRlc3FXOWRWc3E2cnRQbzF0ZHZzUGFsM2hneTFSRHVWalhXN2oweXNXNjJ4SFdxTDcvelFTOTUrNWIxblZiRUs3dXVQWkg5Vy82RHZQMnpGMk5nRXhCbVBySksxcE5IOGNZMWVmMDhYODhkMHVUQjAyMlBWTnpPTnNGcmpQZXFJOTZrajNxL1crRTQxUjlyVUdHbFRjNlJOaVhBVFc5eXJMS2Vxa3BWZkNXYnR1aHZabFppdXJDdXRCdlpXQVM1YitRMlhjdldUa0JGU1NHR0ZEUFBHUXlHRmpQREtyeG1tREprS0dhR1ZYZDFPVFRXbkt0dXB5WEpxcTd2RnE1dTJCWDZ6dG5pUGVwSUgxSnM2cUo3a0FXMUw3SEYvcUxRZFc3L3k3cUVONy8vRlBiK25nZVpQUEpSWnNMbUlNd0tqWmxjMFhoeld4ZXZ2Nm1MK1BWMHV2SzlDYmZHKy9sdGhJNnFtYUp1YUkrMXFpclNxS2RLdTVtaWJtaUp0U29aYkZEZFRpb1VhVnA3TnBPSm04cjUyVHo1TWxsTlQxUzZyYWxkVXRjdXEyQ1YzaS9SMlc2Z2ZEUERTYlkvNWI3Vm9LS0dZMmFCb3FFRXhzMEd4VUlOaW9ZU2lhOHMzL1ZwMHc2OGxObjZkdWZMcm0vVjM1bWpsbUhYTlhsYlpLcWhvNVZTc0xhMytnTEtrb3JXa1lpMm5rcldrWW0xSnVlbzF6VmNtdGJnOGZVOC91RVJEY2UxSURxb25lVUM3R2oraWJLeGJydzc5clEzditlcWhONVVLcHpmbHo0V0hoemdqMEFxMVJVMlhMMnE2ZEZIVDVZdTZWcnFvNmZLb0ZwYXZiUHJ2WlJvUnhjM2thcXhUYmp4V3RzTFd0c3pDTWcxVGhrSXkxNi9YeXBhYUkyZmx4Q1RIa3UzVVpLOSswMS9aVXJQa3lKYmwxR1E3bGl5bnBwcGQwYkpkVnRXcHFHcVhWRjE3YlpkbE85YW0veG52bDJsRWxEQWJsUWczS21FMkttNDJLbUdtVnRjMUtiNjZ2UExjcEVTNDBWMlhNQnNWTXhzZXlRdHVXRTVWQzh0WE5GK1oxRnhsUW5PVlNjMHZUMnFtUEtZcnBYTjMvRHVNbXlsdFMreldhUDc0aHZYZitPZ0o5dno0SEhFR2JxRmlGM1d0TkxvUzd2S29GcGV2YW1uNW1uTFZHUzFWWjFTMjhsNlA2Q3N4TStuR05MNGF6STBCWFJmWTFRQW4xZ1U0ekpuRTk2eHFWelJaSE5GWTRYMk5GVTVxTEgveXJuK283RzU0VEY4YStQWkRuaEFQZ2pnRDkySFpMbW1wT3FQYzhveXVWMmZjYU9lV3I2MGVXeTJzbk9SazUxVmVQZG5KVDF1cWEwd2pva2dvcGtnb3ZuSVc4Vm93MTIydHVzRzlhV3QxTGNDeFVHcExQeXFFMjF1cXptaXM4TDR1WFArSlRzd2ZVYTU2N2Jidi9mVUQzMWM2dW0wTHA4TzlJTTdBRm5Ea3lMS1hWYlpYUXIwVzdKWGR5L2JxU1VQVzZtZG1MWGZYdEx1c2xkZUdRdTZ1YnRNSUt5UlRockZ1RjdoN3N0TEtleUtodUNKR3pBMXdKQlJUTkpSUUpCUlQySWdSMVRybHlGR3B0cVM1eW9SbWkrT2FtOHFybG9zb1ZJMHA1SVM5SHM4enBta3FrVWlvcmExTlBUMDlDb2ZyOS84RmNRYUFPdVBJMFZlT1BhT201UjA2VVBwNzJ0VzVYMTFkWFVxbFVqTE40SDRFMExJczVmTjVUVTFOYVc1dVRnTURBOHBrNnZNbU9mWDdZd1VBQkpRaFE3MTZSdnVyZjFlRGh3YVZUblAydGJTeTVkemMzS3ptNW1ZdExDeG9hR2hJKy9mdnI4dEFzMDhMQU9wTXJWWlQvOUpMR2h3a3pMZVRUcWMxT0RpbzRlRmgxV28xcjhlNVo4UVpBT3JNMk5pWWRuVDBFK1k3U0tmVHltYXpHaHNiODNxVWUwYWNBYURPek16TXFLdUwyNlBlamE2dUxzM096bm85eGowanpnQlFaMHFsa2xJcDdyQjJOMUtwbElyRjI5OFF4NitJTXdEVUdjdXlBbjFXOXIwd1RWT1c1YjlyRE53SmNRWUF3R2VJTXdBQVBrT2NBUUR3R2VJTUFJRFBFR2NBQUh5R09BTUE0RFBFR1FBQW55SE9BQUQ0REhFR0FNQm5pRE1BQUQ1RG5BRUE4Qm5pREFDQXp4Qm5BQUI4aGpnREFPQXp4QmtBQUo4aHpnQUErQXh4QmdEQVo0Z3pBQUErUTV3QkFQQVo0Z3dBZ004UVp3QUFmSVk0QXdEZ004UVpBQUNmSWM0QUFQZ01jUVlBd0dlSU13QUFQa09jQVFEd0dlSU1BSURQRUdjQUFIeUdPQU1BNERQRUdRQUFueUhPQUFENERIRUdBTUJuaURNQUFENURuQUVBOEJuaURBQ0F6eEJuQUFCOGhqZ0RBT0F6eEJrQUFKOGh6Z0FBK0F4eEJnREFaNGd6QUFBK1E1d0JBUEFaNGd3QWdNOFFad0FBZklZNEF3RGdNOFFaQUFDZkljNEFBUGdNY1FZQXdHZUlNd0FBUGtPY0FRRHdHZUlNQUlEUEVHY0FxRE9tYWNxeUxLL0hxQXVXWmNrMFRhL0h1R2ZFR1FEcVRDS1JVRDZmOTNxTXVwRFA1OVhRME9EMUdQZU1PQU5BbldscmE5UFUxSlRYWTlTRnFha3B0YmEyZWozR1BTUE9BRkJuZW5wNk5EYzNwNFdGQmE5SDhiV0ZoUVhOemMycHQ3Zlg2MUh1R1hFR2dEb1REb2MxTURDZ29hRWhBbjBiQ3dzTEdob2Ewc0RBUUYwZWN6WWN4M0c4SGdJQWNPL201K2MxUER5c2JEYXJycTR1cFZLcHVnelJackVzUy9sOFhsTlRVNXFibTlQQXdJQXltWXpYWTkwWDRnd0FkYXhXcTJsc2JFeXpzN01xRm91QlBvdmJORTAxTkRTb3RiVlZQVDA5Q29mRFhvOTAzNGd6QUFBK3d6Rm5BQUI4aGpnREFPQXp4QmtBQUo4aHpnQUErQXh4QmdEQVo0Z3pBQUErUTV3QkFQQVo0Z3dBZ004UVp3QUFmSVk0QXdEZ004UVpBQUNmSWM0QUFQZ01jUVlBd0dlSU13QUFQa09jQVFEd0dlSU1BSURQRUdjQUFIeUdPQU1BNERQRUdRQUFueUhPQUFENERIRUdBTUJuaURNQUFENURuQUVBOEJuaURBQ0F6eEJuQUFCOGhqZ0RBT0F6eEJrQUFKOGh6Z0FBK0F4eEJnREFaNGd6QUFBK1E1d0JBUEFaNGd3QWdNOFFad0FBZklZNEF3RGdNOFFaQUFDZkljNEFBUGdNY1FZQXdHZUlNd0FBUGtPY0FRRHdHZUlNQUlEUEVHY0FBSHlHT0FNQTREUEVHUUFBbnlIT0FBRDR6UDhIYnJVcS9qUDhxOE1BQUFBQVNVVk9SSzVDWUlJPSIsCgkiVGhlbWUiIDogIiIsCgkiVHlwZSIgOiAibWluZCIsCgkiVmVyc2lvbiIgOiAiMTIiCn0K"/>
    </extobj>
  </extobjs>
</s:customData>
</file>

<file path=customXml/itemProps1.xml><?xml version="1.0" encoding="utf-8"?>
<ds:datastoreItem xmlns:ds="http://schemas.openxmlformats.org/officeDocument/2006/customXml" ds:itemID="{F0EA80EC-B5D1-4C8D-B852-C7F26D7BE46C}">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176</TotalTime>
  <Words>493</Words>
  <Application>Microsoft Office PowerPoint</Application>
  <PresentationFormat>宽屏</PresentationFormat>
  <Paragraphs>91</Paragraphs>
  <Slides>26</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汉仪文黑-55简</vt:lpstr>
      <vt:lpstr>Arial</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钧文 郑</cp:lastModifiedBy>
  <cp:revision>156</cp:revision>
  <dcterms:created xsi:type="dcterms:W3CDTF">2021-04-15T09:41:00Z</dcterms:created>
  <dcterms:modified xsi:type="dcterms:W3CDTF">2023-07-30T06:10:30Z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822986B7B0B344C083FC9BB568FD93AC_13</vt:lpwstr>
  </property>
  <property fmtid="{D5CDD505-2E9C-101B-9397-08002B2CF9AE}" pid="3" name="KSOProductBuildVer">
    <vt:lpwstr>2052-11.1.0.14309</vt:lpwstr>
  </property>
  <property fmtid="{D5CDD505-2E9C-101B-9397-08002B2CF9AE}" pid="4" name="KSOSaveFontToCloudKey">
    <vt:lpwstr>457299333_btnclosed</vt:lpwstr>
  </property>
  <property fmtid="{D5CDD505-2E9C-101B-9397-08002B2CF9AE}" pid="5" name="KSOTemplateUUID">
    <vt:lpwstr>v1.0_mb_UFta9vTOi1FsIqbW17qGyw==</vt:lpwstr>
  </property>
</Properties>
</file>